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669088"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0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1C064D33-8EEB-4194-8675-4EF93A1E6516}" type="datetimeFigureOut">
              <a:rPr lang="it-IT" smtClean="0"/>
              <a:t>29/10/2017</a:t>
            </a:fld>
            <a:endParaRPr lang="it-IT"/>
          </a:p>
        </p:txBody>
      </p:sp>
      <p:sp>
        <p:nvSpPr>
          <p:cNvPr id="4" name="Segnaposto piè di pagina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E88C49B8-1218-4BB7-B0A6-E951BE709D75}" type="slidenum">
              <a:rPr lang="it-IT" smtClean="0"/>
              <a:t>‹N›</a:t>
            </a:fld>
            <a:endParaRPr lang="it-IT"/>
          </a:p>
        </p:txBody>
      </p:sp>
    </p:spTree>
    <p:extLst>
      <p:ext uri="{BB962C8B-B14F-4D97-AF65-F5344CB8AC3E}">
        <p14:creationId xmlns:p14="http://schemas.microsoft.com/office/powerpoint/2010/main" val="4869245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D5DA7E19-981A-4BD9-B0BE-6ED06668CF1C}" type="datetimeFigureOut">
              <a:rPr lang="it-IT" smtClean="0"/>
              <a:t>29/10/2017</a:t>
            </a:fld>
            <a:endParaRPr lang="it-IT"/>
          </a:p>
        </p:txBody>
      </p:sp>
      <p:sp>
        <p:nvSpPr>
          <p:cNvPr id="4" name="Segnaposto immagine diapositiva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FB245169-0642-4F68-8934-8D606FCD1BE2}" type="slidenum">
              <a:rPr lang="it-IT" smtClean="0"/>
              <a:t>‹N›</a:t>
            </a:fld>
            <a:endParaRPr lang="it-IT"/>
          </a:p>
        </p:txBody>
      </p:sp>
    </p:spTree>
    <p:extLst>
      <p:ext uri="{BB962C8B-B14F-4D97-AF65-F5344CB8AC3E}">
        <p14:creationId xmlns:p14="http://schemas.microsoft.com/office/powerpoint/2010/main" val="4188005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8FA0EA7-A8DB-4BDC-93A8-15EAFD232E77}" type="slidenum">
              <a:rPr lang="en-US" altLang="it-IT"/>
              <a:pPr/>
              <a:t>2</a:t>
            </a:fld>
            <a:endParaRPr lang="en-US" altLang="it-IT"/>
          </a:p>
        </p:txBody>
      </p:sp>
      <p:sp>
        <p:nvSpPr>
          <p:cNvPr id="429058" name="Rectangle 2"/>
          <p:cNvSpPr>
            <a:spLocks noGrp="1" noRot="1" noChangeAspect="1" noChangeArrowheads="1" noTextEdit="1"/>
          </p:cNvSpPr>
          <p:nvPr>
            <p:ph type="sldImg"/>
          </p:nvPr>
        </p:nvSpPr>
        <p:spPr>
          <a:ln/>
        </p:spPr>
      </p:sp>
      <p:sp>
        <p:nvSpPr>
          <p:cNvPr id="429059" name="Rectangle 3"/>
          <p:cNvSpPr>
            <a:spLocks noGrp="1" noChangeArrowheads="1"/>
          </p:cNvSpPr>
          <p:nvPr>
            <p:ph type="body" idx="1"/>
          </p:nvPr>
        </p:nvSpPr>
        <p:spPr/>
        <p:txBody>
          <a:bodyPr/>
          <a:lstStyle/>
          <a:p>
            <a:r>
              <a:rPr lang="it-IT" altLang="it-IT">
                <a:solidFill>
                  <a:srgbClr val="000000"/>
                </a:solidFill>
                <a:latin typeface="Palatino-Roman" charset="0"/>
              </a:rPr>
              <a:t>Nello studio della </a:t>
            </a:r>
            <a:r>
              <a:rPr lang="it-IT" altLang="it-IT" b="1">
                <a:solidFill>
                  <a:srgbClr val="00FFFF"/>
                </a:solidFill>
                <a:latin typeface="Palatino-Bold" charset="0"/>
              </a:rPr>
              <a:t>motivazione</a:t>
            </a:r>
            <a:r>
              <a:rPr lang="it-IT" altLang="it-IT">
                <a:solidFill>
                  <a:srgbClr val="000000"/>
                </a:solidFill>
                <a:latin typeface="Palatino-Roman" charset="0"/>
              </a:rPr>
              <a:t>, per spiegare i fattori sottostanti al comportamento, si è fatto riferimento </a:t>
            </a:r>
            <a:r>
              <a:rPr lang="it-IT" altLang="it-IT" i="1">
                <a:solidFill>
                  <a:srgbClr val="000000"/>
                </a:solidFill>
                <a:latin typeface="Palatino-Italic" charset="0"/>
              </a:rPr>
              <a:t>in primis </a:t>
            </a:r>
            <a:r>
              <a:rPr lang="it-IT" altLang="it-IT">
                <a:solidFill>
                  <a:srgbClr val="000000"/>
                </a:solidFill>
                <a:latin typeface="Palatino-Roman" charset="0"/>
              </a:rPr>
              <a:t>alla “spinta” derivante da stati interni all’organismo. In questa prospettiva, le teorie che inizialmente cercarono di spiegare la motivazione rivolsero la loro attenzione agli </a:t>
            </a:r>
            <a:r>
              <a:rPr lang="it-IT" altLang="it-IT" b="1">
                <a:solidFill>
                  <a:srgbClr val="00FFFF"/>
                </a:solidFill>
                <a:latin typeface="Palatino-Bold" charset="0"/>
              </a:rPr>
              <a:t>istinti</a:t>
            </a:r>
            <a:r>
              <a:rPr lang="it-IT" altLang="it-IT">
                <a:solidFill>
                  <a:srgbClr val="000000"/>
                </a:solidFill>
                <a:latin typeface="Palatino-Roman" charset="0"/>
              </a:rPr>
              <a:t>, ovvero </a:t>
            </a:r>
            <a:r>
              <a:rPr lang="it-IT" altLang="it-IT" i="1">
                <a:solidFill>
                  <a:srgbClr val="000000"/>
                </a:solidFill>
                <a:latin typeface="Palatino-Italic" charset="0"/>
              </a:rPr>
              <a:t>pattern </a:t>
            </a:r>
            <a:r>
              <a:rPr lang="it-IT" altLang="it-IT">
                <a:solidFill>
                  <a:srgbClr val="000000"/>
                </a:solidFill>
                <a:latin typeface="Palatino-Roman" charset="0"/>
              </a:rPr>
              <a:t>(modelli) di comportamento innati, integrati nel sistema nervoso e biologicamente determinati piuttosto che appresi</a:t>
            </a:r>
          </a:p>
          <a:p>
            <a:endParaRPr lang="it-IT" altLang="it-I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CF6B21B-5E35-4D07-9ED5-CBE1476869BC}" type="slidenum">
              <a:rPr lang="en-US" altLang="it-IT"/>
              <a:pPr/>
              <a:t>11</a:t>
            </a:fld>
            <a:endParaRPr lang="en-US" altLang="it-IT"/>
          </a:p>
        </p:txBody>
      </p:sp>
      <p:sp>
        <p:nvSpPr>
          <p:cNvPr id="375810" name="Rectangle 2"/>
          <p:cNvSpPr>
            <a:spLocks noGrp="1" noRot="1" noChangeAspect="1" noChangeArrowheads="1" noTextEdit="1"/>
          </p:cNvSpPr>
          <p:nvPr>
            <p:ph type="sldImg"/>
          </p:nvPr>
        </p:nvSpPr>
        <p:spPr>
          <a:xfrm>
            <a:off x="854075" y="744538"/>
            <a:ext cx="4962525" cy="3722687"/>
          </a:xfrm>
          <a:ln/>
        </p:spPr>
      </p:sp>
      <p:sp>
        <p:nvSpPr>
          <p:cNvPr id="375811" name="Rectangle 3"/>
          <p:cNvSpPr>
            <a:spLocks noGrp="1" noChangeArrowheads="1"/>
          </p:cNvSpPr>
          <p:nvPr>
            <p:ph type="body" idx="1"/>
          </p:nvPr>
        </p:nvSpPr>
        <p:spPr>
          <a:xfrm>
            <a:off x="666909" y="4715539"/>
            <a:ext cx="5335270" cy="4466901"/>
          </a:xfrm>
        </p:spPr>
        <p:txBody>
          <a:bodyPr/>
          <a:lstStyle/>
          <a:p>
            <a:r>
              <a:rPr lang="it-IT" altLang="it-IT">
                <a:latin typeface="Palatino-Roman" charset="0"/>
              </a:rPr>
              <a:t>Secondo </a:t>
            </a:r>
            <a:r>
              <a:rPr lang="it-IT" altLang="it-IT" i="1">
                <a:latin typeface="Palatino-Italic" charset="0"/>
              </a:rPr>
              <a:t>l’approccio cognitivista </a:t>
            </a:r>
            <a:r>
              <a:rPr lang="it-IT" altLang="it-IT">
                <a:latin typeface="Palatino-Roman" charset="0"/>
              </a:rPr>
              <a:t>alla motivazione, essa è il prodotto di pensieri, valutazioni, aspettative e scopi dell’individuo – in una parola delle sue cognizioni.</a:t>
            </a:r>
          </a:p>
          <a:p>
            <a:r>
              <a:rPr lang="it-IT" altLang="it-IT">
                <a:solidFill>
                  <a:srgbClr val="000000"/>
                </a:solidFill>
                <a:latin typeface="Palatino-Roman" charset="0"/>
              </a:rPr>
              <a:t>Il punto di partenza è rappresentato dalla formulazione di Edwards (1961), che introdusse la </a:t>
            </a:r>
            <a:r>
              <a:rPr lang="it-IT" altLang="it-IT" b="1">
                <a:solidFill>
                  <a:srgbClr val="00FFFF"/>
                </a:solidFill>
                <a:latin typeface="Palatino-Bold" charset="0"/>
              </a:rPr>
              <a:t>teoria dell’utilità soggettivamente attesa </a:t>
            </a:r>
            <a:r>
              <a:rPr lang="it-IT" altLang="it-IT">
                <a:solidFill>
                  <a:srgbClr val="000000"/>
                </a:solidFill>
                <a:latin typeface="Palatino-Roman" charset="0"/>
              </a:rPr>
              <a:t>(USA), in base alla quale le scelte che ogni soggetto compie possono essere scomposte in probabilità e preferenze: l’assunto è che gli individui tendono a scegliere l’opzione con l’utilità </a:t>
            </a:r>
            <a:r>
              <a:rPr lang="it-IT" altLang="it-IT" i="1">
                <a:solidFill>
                  <a:srgbClr val="000000"/>
                </a:solidFill>
                <a:latin typeface="Palatino-Italic" charset="0"/>
              </a:rPr>
              <a:t>soggettivamente attesa </a:t>
            </a:r>
            <a:r>
              <a:rPr lang="it-IT" altLang="it-IT">
                <a:solidFill>
                  <a:srgbClr val="000000"/>
                </a:solidFill>
                <a:latin typeface="Palatino-Roman" charset="0"/>
              </a:rPr>
              <a:t>più elevata.</a:t>
            </a:r>
          </a:p>
          <a:p>
            <a:endParaRPr lang="it-IT" altLang="it-IT">
              <a:latin typeface="Palatino-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D4F82394-E2DF-4885-ADF7-75B4AA1F87DD}" type="slidenum">
              <a:rPr lang="en-US" altLang="it-IT"/>
              <a:pPr/>
              <a:t>12</a:t>
            </a:fld>
            <a:endParaRPr lang="en-US" altLang="it-IT"/>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r>
              <a:rPr lang="it-IT" altLang="it-IT">
                <a:latin typeface="Palatino-Roman" charset="0"/>
              </a:rPr>
              <a:t>Successivamente, Atkinson (1964) parlò di </a:t>
            </a:r>
            <a:r>
              <a:rPr lang="it-IT" altLang="it-IT" i="1">
                <a:latin typeface="Palatino-Italic" charset="0"/>
              </a:rPr>
              <a:t>tendenza al successo </a:t>
            </a:r>
            <a:r>
              <a:rPr lang="it-IT" altLang="it-IT">
                <a:latin typeface="Palatino-Roman" charset="0"/>
              </a:rPr>
              <a:t>e ipotizzò l’intervento di diversi fattori nella motivazione e nella scelta di un compito, di un‘attività, di un obiettivo. Innanzitutto, il </a:t>
            </a:r>
            <a:r>
              <a:rPr lang="it-IT" altLang="it-IT" i="1">
                <a:latin typeface="Palatino-Italic" charset="0"/>
              </a:rPr>
              <a:t>livello di aspirazione </a:t>
            </a:r>
            <a:r>
              <a:rPr lang="it-IT" altLang="it-IT">
                <a:latin typeface="Palatino-Roman" charset="0"/>
              </a:rPr>
              <a:t>corrisponde a ciò che l’individuo si propone di raggiungere; In secondo luogo, la scelta del compito e il livello di aspirazione dipendono dalla valutazione della </a:t>
            </a:r>
            <a:r>
              <a:rPr lang="it-IT" altLang="it-IT" i="1">
                <a:latin typeface="Palatino-Italic" charset="0"/>
              </a:rPr>
              <a:t>probabilità di successo </a:t>
            </a:r>
            <a:r>
              <a:rPr lang="it-IT" altLang="it-IT">
                <a:latin typeface="Palatino-Roman" charset="0"/>
              </a:rPr>
              <a:t>– ovvero la probabilità di riuscire a portare a termine il compito – e del livello di difficoltà. In terzo luogo, secondo Atkinson, assume centrale importanza l’</a:t>
            </a:r>
            <a:r>
              <a:rPr lang="it-IT" altLang="it-IT" i="1">
                <a:latin typeface="Palatino-Italic" charset="0"/>
              </a:rPr>
              <a:t>incentivo </a:t>
            </a:r>
            <a:r>
              <a:rPr lang="it-IT" altLang="it-IT">
                <a:latin typeface="Palatino-Roman" charset="0"/>
              </a:rPr>
              <a:t>rappresentato dal raggiungimento del successo. Tuttavia, Atkinson si rese subito conto che la tendenza al successo non era sufficiente alla spiegazione del comportamento e della motivazione dei soggetti negli esperimenti condotti: egli introdusse quindi il concetto di </a:t>
            </a:r>
            <a:r>
              <a:rPr lang="it-IT" altLang="it-IT" i="1">
                <a:latin typeface="Palatino-Italic" charset="0"/>
              </a:rPr>
              <a:t>tendenza a evitare l’insuccesso </a:t>
            </a:r>
            <a:r>
              <a:rPr lang="it-IT" altLang="it-IT">
                <a:latin typeface="Palatino-Roman" charset="0"/>
              </a:rPr>
              <a:t>o il fallimento e le conseguenze affettive spiacevoli a esso collegate.</a:t>
            </a:r>
          </a:p>
          <a:p>
            <a:endParaRPr lang="it-IT" altLang="it-IT">
              <a:latin typeface="Palatino-Roman" charset="0"/>
            </a:endParaRPr>
          </a:p>
          <a:p>
            <a:endParaRPr lang="it-IT" altLang="it-IT">
              <a:latin typeface="Palatino-Roman" charset="0"/>
            </a:endParaRPr>
          </a:p>
          <a:p>
            <a:endParaRPr lang="it-IT" altLang="it-IT"/>
          </a:p>
          <a:p>
            <a:endParaRPr lang="it-IT" alt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ABC64824-E7CD-4A5D-A0B1-7078AB378153}" type="slidenum">
              <a:rPr lang="en-US" altLang="it-IT"/>
              <a:pPr/>
              <a:t>13</a:t>
            </a:fld>
            <a:endParaRPr lang="en-US" altLang="it-IT"/>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p:txBody>
          <a:bodyPr/>
          <a:lstStyle/>
          <a:p>
            <a:r>
              <a:rPr lang="it-IT" altLang="it-IT">
                <a:solidFill>
                  <a:srgbClr val="000000"/>
                </a:solidFill>
                <a:latin typeface="Palatino-Roman" charset="0"/>
              </a:rPr>
              <a:t>Secondo la teoria delle attribuzioni causali di Weiner (1972), ciascun individuo formula ipotesi e giudizi relativi ai fattori causali degli eventi. In particolare, tali ipotesi riguardano la </a:t>
            </a:r>
            <a:r>
              <a:rPr lang="it-IT" altLang="it-IT" i="1">
                <a:solidFill>
                  <a:srgbClr val="000000"/>
                </a:solidFill>
                <a:latin typeface="Palatino-Italic" charset="0"/>
              </a:rPr>
              <a:t>localizzazione delle cause </a:t>
            </a:r>
            <a:r>
              <a:rPr lang="it-IT" altLang="it-IT">
                <a:solidFill>
                  <a:srgbClr val="000000"/>
                </a:solidFill>
                <a:latin typeface="Palatino-Roman" charset="0"/>
              </a:rPr>
              <a:t>(</a:t>
            </a:r>
            <a:r>
              <a:rPr lang="it-IT" altLang="it-IT" b="1">
                <a:solidFill>
                  <a:srgbClr val="00FFFF"/>
                </a:solidFill>
                <a:latin typeface="Palatino-Bold" charset="0"/>
              </a:rPr>
              <a:t>locus of control</a:t>
            </a:r>
            <a:r>
              <a:rPr lang="it-IT" altLang="it-IT">
                <a:solidFill>
                  <a:srgbClr val="000000"/>
                </a:solidFill>
                <a:latin typeface="Palatino-Roman" charset="0"/>
              </a:rPr>
              <a:t>) di un evento (interne vs. esterne), la </a:t>
            </a:r>
            <a:r>
              <a:rPr lang="it-IT" altLang="it-IT" i="1">
                <a:solidFill>
                  <a:srgbClr val="000000"/>
                </a:solidFill>
                <a:latin typeface="Palatino-Italic" charset="0"/>
              </a:rPr>
              <a:t>stabilità temporale </a:t>
            </a:r>
            <a:r>
              <a:rPr lang="it-IT" altLang="it-IT">
                <a:solidFill>
                  <a:srgbClr val="000000"/>
                </a:solidFill>
                <a:latin typeface="Palatino-Roman" charset="0"/>
              </a:rPr>
              <a:t>del fattore causale individuato (stabile vs. variabile) e la sua </a:t>
            </a:r>
            <a:r>
              <a:rPr lang="it-IT" altLang="it-IT" i="1">
                <a:solidFill>
                  <a:srgbClr val="000000"/>
                </a:solidFill>
                <a:latin typeface="Palatino-Italic" charset="0"/>
              </a:rPr>
              <a:t>controllabilità</a:t>
            </a:r>
            <a:r>
              <a:rPr lang="it-IT" altLang="it-IT">
                <a:solidFill>
                  <a:srgbClr val="000000"/>
                </a:solidFill>
                <a:latin typeface="Palatino-Roman" charset="0"/>
              </a:rPr>
              <a:t>. </a:t>
            </a:r>
          </a:p>
          <a:p>
            <a:endParaRPr lang="it-IT" altLang="it-IT"/>
          </a:p>
          <a:p>
            <a:endParaRPr lang="it-IT" alt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E9BEAC4-7B72-43B0-B0DC-24018A2FED0E}" type="slidenum">
              <a:rPr lang="en-US" altLang="it-IT"/>
              <a:pPr/>
              <a:t>14</a:t>
            </a:fld>
            <a:endParaRPr lang="en-US" altLang="it-IT"/>
          </a:p>
        </p:txBody>
      </p:sp>
      <p:sp>
        <p:nvSpPr>
          <p:cNvPr id="450562" name="Rectangle 2"/>
          <p:cNvSpPr>
            <a:spLocks noGrp="1" noRot="1" noChangeAspect="1" noChangeArrowheads="1" noTextEdit="1"/>
          </p:cNvSpPr>
          <p:nvPr>
            <p:ph type="sldImg"/>
          </p:nvPr>
        </p:nvSpPr>
        <p:spPr>
          <a:ln/>
        </p:spPr>
      </p:sp>
      <p:sp>
        <p:nvSpPr>
          <p:cNvPr id="450563" name="Rectangle 3"/>
          <p:cNvSpPr>
            <a:spLocks noGrp="1" noChangeArrowheads="1"/>
          </p:cNvSpPr>
          <p:nvPr>
            <p:ph type="body" idx="1"/>
          </p:nvPr>
        </p:nvSpPr>
        <p:spPr/>
        <p:txBody>
          <a:bodyPr/>
          <a:lstStyle/>
          <a:p>
            <a:r>
              <a:rPr lang="it-IT" altLang="it-IT">
                <a:latin typeface="Palatino-Roman" charset="0"/>
              </a:rPr>
              <a:t>Il modello cognitivista si presta poco alla spiegazione della motivazione quando l’attività X è eseguita non tanto per ottenere uno scopo Y, ma quanto per il piacere stesso di svolgere l’attività in sé, quando, cioè, l’incentivo è rappresentato non dal risultato, ma dall’azione stessa (differenza tra </a:t>
            </a:r>
            <a:r>
              <a:rPr lang="it-IT" altLang="it-IT" i="1">
                <a:latin typeface="Palatino-Italic" charset="0"/>
              </a:rPr>
              <a:t>incentivo centrato sullo scopo </a:t>
            </a:r>
            <a:r>
              <a:rPr lang="it-IT" altLang="it-IT">
                <a:latin typeface="Palatino-Roman" charset="0"/>
              </a:rPr>
              <a:t>e </a:t>
            </a:r>
            <a:r>
              <a:rPr lang="it-IT" altLang="it-IT" i="1">
                <a:latin typeface="Palatino-Italic" charset="0"/>
              </a:rPr>
              <a:t>incentivo centrato sull’attività</a:t>
            </a:r>
            <a:r>
              <a:rPr lang="it-IT" altLang="it-IT">
                <a:latin typeface="Palatino-Roman" charset="0"/>
              </a:rPr>
              <a:t>).</a:t>
            </a:r>
          </a:p>
          <a:p>
            <a:endParaRPr lang="it-IT" altLang="it-IT"/>
          </a:p>
          <a:p>
            <a:endParaRPr lang="it-IT" alt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698166D-1663-4688-B0D7-5749BF195C09}" type="slidenum">
              <a:rPr lang="en-US" altLang="it-IT"/>
              <a:pPr/>
              <a:t>15</a:t>
            </a:fld>
            <a:endParaRPr lang="en-US" altLang="it-IT"/>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p:txBody>
          <a:bodyPr/>
          <a:lstStyle/>
          <a:p>
            <a:r>
              <a:rPr lang="it-IT" altLang="it-IT">
                <a:latin typeface="Palatino-Roman" charset="0"/>
              </a:rPr>
              <a:t>Le teorie cognitiviste sulla motivazione introducono una distinzione chiave tra motivazione intrinseca ed estrinseca (Deci e Ryan, 1985). La </a:t>
            </a:r>
            <a:r>
              <a:rPr lang="it-IT" altLang="it-IT" i="1">
                <a:latin typeface="Palatino-Italic" charset="0"/>
              </a:rPr>
              <a:t>motivazione intrinseca </a:t>
            </a:r>
            <a:r>
              <a:rPr lang="it-IT" altLang="it-IT">
                <a:latin typeface="Palatino-Roman" charset="0"/>
              </a:rPr>
              <a:t>porta a intraprendere un’attività per il proprio piacere piuttosto che per un qualsiasi riconoscimento concreto e tangibile. Al contrario la </a:t>
            </a:r>
            <a:r>
              <a:rPr lang="it-IT" altLang="it-IT" i="1">
                <a:latin typeface="Palatino-Italic" charset="0"/>
              </a:rPr>
              <a:t>motivazione estrinseca </a:t>
            </a:r>
            <a:r>
              <a:rPr lang="it-IT" altLang="it-IT">
                <a:latin typeface="Palatino-Roman" charset="0"/>
              </a:rPr>
              <a:t>ha come obiettivi denaro, voti o altre ricompense concrete.</a:t>
            </a:r>
          </a:p>
          <a:p>
            <a:endParaRPr lang="it-IT" altLang="it-IT"/>
          </a:p>
          <a:p>
            <a:endParaRPr lang="it-IT" alt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F402A28-2D58-4B5E-A988-4AF5D3189FF2}" type="slidenum">
              <a:rPr lang="en-US" altLang="it-IT"/>
              <a:pPr/>
              <a:t>16</a:t>
            </a:fld>
            <a:endParaRPr lang="en-US" altLang="it-IT"/>
          </a:p>
        </p:txBody>
      </p:sp>
      <p:sp>
        <p:nvSpPr>
          <p:cNvPr id="453634" name="Rectangle 2"/>
          <p:cNvSpPr>
            <a:spLocks noGrp="1" noRot="1" noChangeAspect="1" noChangeArrowheads="1" noTextEdit="1"/>
          </p:cNvSpPr>
          <p:nvPr>
            <p:ph type="sldImg"/>
          </p:nvPr>
        </p:nvSpPr>
        <p:spPr>
          <a:ln/>
        </p:spPr>
      </p:sp>
      <p:sp>
        <p:nvSpPr>
          <p:cNvPr id="453635" name="Rectangle 3"/>
          <p:cNvSpPr>
            <a:spLocks noGrp="1" noChangeArrowheads="1"/>
          </p:cNvSpPr>
          <p:nvPr>
            <p:ph type="body" idx="1"/>
          </p:nvPr>
        </p:nvSpPr>
        <p:spPr/>
        <p:txBody>
          <a:bodyPr/>
          <a:lstStyle/>
          <a:p>
            <a:r>
              <a:rPr lang="it-IT" altLang="it-IT">
                <a:latin typeface="Palatino-Roman" charset="0"/>
              </a:rPr>
              <a:t>Complessi meccanismi biologici e molteplici sistemi neurofisiologici (centrali e periferici) guidano gli organismi a ricercare il cibo o a smettere di mangiare.</a:t>
            </a:r>
          </a:p>
          <a:p>
            <a:r>
              <a:rPr lang="it-IT" altLang="it-IT">
                <a:latin typeface="Palatino-Roman" charset="0"/>
              </a:rPr>
              <a:t>In anni recenti (Leibowitz, 1992) il ruolo del tratto gastrointestinale nella regolazione della fame è stato riconsiderato: da un lato informazioni circa la distensione delle pareti dello stomaco vengono inviate attraverso il nervo vago, dall’altro gli </a:t>
            </a:r>
            <a:r>
              <a:rPr lang="it-IT" altLang="it-IT" i="1">
                <a:latin typeface="Palatino-Italic" charset="0"/>
              </a:rPr>
              <a:t>ormoni peptidici</a:t>
            </a:r>
            <a:r>
              <a:rPr lang="it-IT" altLang="it-IT">
                <a:latin typeface="Palatino-Roman" charset="0"/>
              </a:rPr>
              <a:t>, quali per esempio la </a:t>
            </a:r>
            <a:r>
              <a:rPr lang="it-IT" altLang="it-IT" i="1">
                <a:latin typeface="Palatino-Italic" charset="0"/>
              </a:rPr>
              <a:t>colecistochinina </a:t>
            </a:r>
            <a:r>
              <a:rPr lang="it-IT" altLang="it-IT">
                <a:latin typeface="Palatino-Roman" charset="0"/>
              </a:rPr>
              <a:t>(CKK), vengono rilasciati nel flusso sanguigno dalle pareti del duodeno e forniscono segnali di sazietà.</a:t>
            </a:r>
          </a:p>
          <a:p>
            <a:endParaRPr lang="it-IT" alt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C956DD0-0FBF-4247-B6C3-092C97E27562}" type="slidenum">
              <a:rPr lang="en-US" altLang="it-IT"/>
              <a:pPr/>
              <a:t>17</a:t>
            </a:fld>
            <a:endParaRPr lang="en-US" altLang="it-IT"/>
          </a:p>
        </p:txBody>
      </p:sp>
      <p:sp>
        <p:nvSpPr>
          <p:cNvPr id="454658" name="Rectangle 2"/>
          <p:cNvSpPr>
            <a:spLocks noGrp="1" noRot="1" noChangeAspect="1" noChangeArrowheads="1" noTextEdit="1"/>
          </p:cNvSpPr>
          <p:nvPr>
            <p:ph type="sldImg"/>
          </p:nvPr>
        </p:nvSpPr>
        <p:spPr>
          <a:ln/>
        </p:spPr>
      </p:sp>
      <p:sp>
        <p:nvSpPr>
          <p:cNvPr id="454659" name="Rectangle 3"/>
          <p:cNvSpPr>
            <a:spLocks noGrp="1" noChangeArrowheads="1"/>
          </p:cNvSpPr>
          <p:nvPr>
            <p:ph type="body" idx="1"/>
          </p:nvPr>
        </p:nvSpPr>
        <p:spPr/>
        <p:txBody>
          <a:bodyPr/>
          <a:lstStyle/>
          <a:p>
            <a:r>
              <a:rPr lang="it-IT" altLang="it-IT">
                <a:latin typeface="Palatino-Roman" charset="0"/>
              </a:rPr>
              <a:t>Entrambe le teorie glucostatica e lipostatica – la prima rende conto della regolazione dell’alimentazione a breve termine, la seconda a lungo termine – assumono dunque un processo di omeostasi che regola le funzioni corporee attraverso un sistema a feedback negativo che controlla il mantenimento di un valore ottimale o </a:t>
            </a:r>
            <a:r>
              <a:rPr lang="it-IT" altLang="it-IT" i="1">
                <a:latin typeface="Palatino-Italic" charset="0"/>
              </a:rPr>
              <a:t>valore critico di riferimento </a:t>
            </a:r>
            <a:r>
              <a:rPr lang="it-IT" altLang="it-IT">
                <a:latin typeface="Palatino-Roman" charset="0"/>
              </a:rPr>
              <a:t>(</a:t>
            </a:r>
            <a:r>
              <a:rPr lang="it-IT" altLang="it-IT" i="1">
                <a:latin typeface="Palatino-Italic" charset="0"/>
              </a:rPr>
              <a:t>set point</a:t>
            </a:r>
            <a:r>
              <a:rPr lang="it-IT" altLang="it-IT">
                <a:latin typeface="Palatino-Roman" charset="0"/>
              </a:rPr>
              <a:t>).</a:t>
            </a:r>
          </a:p>
          <a:p>
            <a:endParaRPr lang="it-IT" altLang="it-IT">
              <a:latin typeface="Palatino-Roman" charset="0"/>
            </a:endParaRPr>
          </a:p>
          <a:p>
            <a:r>
              <a:rPr lang="it-IT" altLang="it-IT">
                <a:latin typeface="Palatino-Roman" charset="0"/>
              </a:rPr>
              <a:t>Sempre maggiori evidenze empiriche supportano l’ipotesi secondo cui l’ipotalamo svolge una funzione primaria nella regolazione dell’assunzione di cibo. Danni a livello dell’ipotalamo infatti risultano in disfunzioni del comportamento alimentare, a seconda dell’area danneggiata. Per esempio è stato mostrato come ratti a cui è stato danneggiato </a:t>
            </a:r>
            <a:r>
              <a:rPr lang="it-IT" altLang="it-IT" i="1">
                <a:latin typeface="Palatino-Italic" charset="0"/>
              </a:rPr>
              <a:t>l’ipotalamo laterale </a:t>
            </a:r>
            <a:r>
              <a:rPr lang="it-IT" altLang="it-IT">
                <a:latin typeface="Palatino-Roman" charset="0"/>
              </a:rPr>
              <a:t>(IL) possano letteralmente digiunare fino alla morte (</a:t>
            </a:r>
            <a:r>
              <a:rPr lang="it-IT" altLang="it-IT" i="1">
                <a:latin typeface="Palatino-Italic" charset="0"/>
              </a:rPr>
              <a:t>afagia</a:t>
            </a:r>
            <a:r>
              <a:rPr lang="it-IT" altLang="it-IT">
                <a:latin typeface="Palatino-Roman" charset="0"/>
              </a:rPr>
              <a:t>). Al contrario, se il danno risulta essere localizzato nell’</a:t>
            </a:r>
            <a:r>
              <a:rPr lang="it-IT" altLang="it-IT" i="1">
                <a:latin typeface="Palatino-Italic" charset="0"/>
              </a:rPr>
              <a:t>ipotalamo ventromediale </a:t>
            </a:r>
            <a:r>
              <a:rPr lang="it-IT" altLang="it-IT">
                <a:latin typeface="Palatino-Roman" charset="0"/>
              </a:rPr>
              <a:t>(IVM), sorge il problema opposto: un’alimentazione eccessiva (</a:t>
            </a:r>
            <a:r>
              <a:rPr lang="it-IT" altLang="it-IT" i="1">
                <a:latin typeface="Palatino-Italic" charset="0"/>
              </a:rPr>
              <a:t>iperfagia</a:t>
            </a:r>
            <a:r>
              <a:rPr lang="it-IT" altLang="it-IT">
                <a:latin typeface="Palatino-Roman" charset="0"/>
              </a:rPr>
              <a:t>). E’ stato dunque suggerito che in tali aree (IL e IVM) sarebbero collocati rispettivamente un </a:t>
            </a:r>
            <a:r>
              <a:rPr lang="it-IT" altLang="it-IT" i="1">
                <a:latin typeface="Palatino-Italic" charset="0"/>
              </a:rPr>
              <a:t>centro della fame </a:t>
            </a:r>
            <a:r>
              <a:rPr lang="it-IT" altLang="it-IT">
                <a:latin typeface="Palatino-Roman" charset="0"/>
              </a:rPr>
              <a:t>e un </a:t>
            </a:r>
            <a:r>
              <a:rPr lang="it-IT" altLang="it-IT" i="1">
                <a:latin typeface="Palatino-Italic" charset="0"/>
              </a:rPr>
              <a:t>centro della sazietà</a:t>
            </a:r>
            <a:r>
              <a:rPr lang="it-IT" altLang="it-IT">
                <a:latin typeface="Palatino-Roman" charset="0"/>
              </a:rPr>
              <a:t>, e che esse dunque opererebbero congiuntamente nella determinazione del comportamento alimentare (</a:t>
            </a:r>
            <a:r>
              <a:rPr lang="it-IT" altLang="it-IT" i="1">
                <a:latin typeface="Palatino-Italic" charset="0"/>
              </a:rPr>
              <a:t>teoria del duplice controllo ipotalamico</a:t>
            </a:r>
            <a:r>
              <a:rPr lang="it-IT" altLang="it-IT">
                <a:latin typeface="Palatino-Roman" charset="0"/>
              </a:rPr>
              <a:t>).</a:t>
            </a:r>
          </a:p>
          <a:p>
            <a:endParaRPr lang="it-IT" altLang="it-IT">
              <a:latin typeface="Palatino-Roman" charset="0"/>
            </a:endParaRPr>
          </a:p>
          <a:p>
            <a:r>
              <a:rPr lang="it-IT" altLang="it-IT">
                <a:latin typeface="Palatino-Roman" charset="0"/>
              </a:rPr>
              <a:t>Processi e meccanismi di natura biologica – anche se necessari – non sono sufficienti a spiegare i nostri comportamenti alimentari. Le </a:t>
            </a:r>
            <a:r>
              <a:rPr lang="it-IT" altLang="it-IT" i="1">
                <a:latin typeface="Palatino-Italic" charset="0"/>
              </a:rPr>
              <a:t>teorie dell’incentivo (cfr 1.2.4</a:t>
            </a:r>
            <a:r>
              <a:rPr lang="it-IT" altLang="it-IT">
                <a:latin typeface="Palatino-Roman" charset="0"/>
              </a:rPr>
              <a:t>) hanno posto in luce il valore motivante assunto da determinati stimoli esterni, che diventano dunque oggetto di desiderio e “attraggono” l’individuo. Fattori esterni di natura sociale e culturale, basati su regole sociali e di apprendimento nel tempo dei comportamenti appropriati, hanno anch’essi un ruolo importante.</a:t>
            </a:r>
            <a:endParaRPr lang="it-IT" alt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2E68D122-C096-4744-93BC-9A82FCBF407D}" type="slidenum">
              <a:rPr lang="en-US" altLang="it-IT"/>
              <a:pPr/>
              <a:t>18</a:t>
            </a:fld>
            <a:endParaRPr lang="en-US" altLang="it-IT"/>
          </a:p>
        </p:txBody>
      </p:sp>
      <p:sp>
        <p:nvSpPr>
          <p:cNvPr id="455682" name="Rectangle 2"/>
          <p:cNvSpPr>
            <a:spLocks noGrp="1" noRot="1" noChangeAspect="1" noChangeArrowheads="1" noTextEdit="1"/>
          </p:cNvSpPr>
          <p:nvPr>
            <p:ph type="sldImg"/>
          </p:nvPr>
        </p:nvSpPr>
        <p:spPr>
          <a:ln/>
        </p:spPr>
      </p:sp>
      <p:sp>
        <p:nvSpPr>
          <p:cNvPr id="455683" name="Rectangle 3"/>
          <p:cNvSpPr>
            <a:spLocks noGrp="1" noChangeArrowheads="1"/>
          </p:cNvSpPr>
          <p:nvPr>
            <p:ph type="body" idx="1"/>
          </p:nvPr>
        </p:nvSpPr>
        <p:spPr/>
        <p:txBody>
          <a:bodyPr/>
          <a:lstStyle/>
          <a:p>
            <a:r>
              <a:rPr lang="it-IT" altLang="it-IT">
                <a:latin typeface="Palatino-Roman" charset="0"/>
              </a:rPr>
              <a:t>A prescindere dagli standard culturali di aspetto e peso, non esiste alcun dubbio sul fatto che essere sovrappeso può comportare gravi rischi per la salute.</a:t>
            </a:r>
          </a:p>
          <a:p>
            <a:r>
              <a:rPr lang="it-IT" altLang="it-IT">
                <a:latin typeface="Palatino-Roman" charset="0"/>
              </a:rPr>
              <a:t>Alcune teorie hanno definito l’obesità come il prodotto di un’ipersensibilità a stimoli alimentari esterni fondata su fattori sociali, associata a un’insensibilità alle sensazioni interne di fame. Altre invece hanno fornito spiegazioni di tipo biologico e genetico, quali metabolismo lento, un numero elevato di cellule adipose, oppure attraverso il concetto di valore critico di riferimento del peso, sostenendo che le persone sovrappeso hanno dei valori di riferimento molto più alti rispetto ad altri.</a:t>
            </a:r>
          </a:p>
          <a:p>
            <a:endParaRPr lang="it-IT" altLang="it-IT">
              <a:latin typeface="Palatino-Roman" charset="0"/>
            </a:endParaRPr>
          </a:p>
          <a:p>
            <a:r>
              <a:rPr lang="it-IT" altLang="it-IT">
                <a:latin typeface="Palatino-Roman" charset="0"/>
              </a:rPr>
              <a:t>l’</a:t>
            </a:r>
            <a:r>
              <a:rPr lang="it-IT" altLang="it-IT" i="1">
                <a:latin typeface="Palatino-Italic" charset="0"/>
              </a:rPr>
              <a:t>anoressia nervosa</a:t>
            </a:r>
            <a:r>
              <a:rPr lang="it-IT" altLang="it-IT">
                <a:latin typeface="Palatino-Roman" charset="0"/>
              </a:rPr>
              <a:t> è un grave disturbo alimentare che porta le persone a rifiutare il cibo e al tempo stesso a negare che il loro comportamento e aspetto, che può spesso arrivare a somigliare a quello di uno scheletro, siano fuori dal normale. Un problema simile, la </a:t>
            </a:r>
            <a:r>
              <a:rPr lang="it-IT" altLang="it-IT" i="1">
                <a:latin typeface="Palatino-Italic" charset="0"/>
              </a:rPr>
              <a:t>bulimia</a:t>
            </a:r>
            <a:r>
              <a:rPr lang="it-IT" altLang="it-IT">
                <a:latin typeface="Palatino-Roman" charset="0"/>
              </a:rPr>
              <a:t>, è un disturbo per cui le persone ingeriscono grandi quantità di cibo. Possono arrivare ad abbuffarsi in modo estremo. Successivamente subentrano sensi di colpa e depressione che spesso inducono al vomito o all’assunzione di lassativi per liberarsi del cibo, un comportamento chiamato </a:t>
            </a:r>
            <a:r>
              <a:rPr lang="it-IT" altLang="it-IT" i="1">
                <a:latin typeface="Palatino-Italic" charset="0"/>
              </a:rPr>
              <a:t>purgativo</a:t>
            </a:r>
            <a:r>
              <a:rPr lang="it-IT" altLang="it-IT">
                <a:latin typeface="Palatino-Roman" charset="0"/>
              </a:rPr>
              <a:t>. Quali sono le cause di anoressia nervosa e bulimia? Secondo alcuni, sarebbe rintracciabile una causa biologica: uno squilibrio chimico a livello dell’ipotalamo o della ghiandola pituitaria, forse dipendente da fattori genetici. Secondo altre ipotesi, le radici di questi problemi vanno piuttosto cercate nel giudizio sociale sulla bellezza e nel rifiuto del concetto opposto di obesità. In questa prospettiva, chi soffre di questi disturbi diventa ossessionato dal proprio peso e si convince che non si possa mai essere troppo magri.</a:t>
            </a:r>
          </a:p>
          <a:p>
            <a:endParaRPr lang="it-IT" alt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83687961-11E2-40A0-8FEF-79E096CEA106}" type="slidenum">
              <a:rPr lang="en-US" altLang="it-IT"/>
              <a:pPr/>
              <a:t>19</a:t>
            </a:fld>
            <a:endParaRPr lang="en-US" altLang="it-IT"/>
          </a:p>
        </p:txBody>
      </p:sp>
      <p:sp>
        <p:nvSpPr>
          <p:cNvPr id="456706" name="Rectangle 2"/>
          <p:cNvSpPr>
            <a:spLocks noGrp="1" noRot="1" noChangeAspect="1" noChangeArrowheads="1" noTextEdit="1"/>
          </p:cNvSpPr>
          <p:nvPr>
            <p:ph type="sldImg"/>
          </p:nvPr>
        </p:nvSpPr>
        <p:spPr>
          <a:ln/>
        </p:spPr>
      </p:sp>
      <p:sp>
        <p:nvSpPr>
          <p:cNvPr id="456707" name="Rectangle 3"/>
          <p:cNvSpPr>
            <a:spLocks noGrp="1" noChangeArrowheads="1"/>
          </p:cNvSpPr>
          <p:nvPr>
            <p:ph type="body" idx="1"/>
          </p:nvPr>
        </p:nvSpPr>
        <p:spPr/>
        <p:txBody>
          <a:bodyPr/>
          <a:lstStyle/>
          <a:p>
            <a:r>
              <a:rPr lang="it-IT" altLang="it-IT">
                <a:solidFill>
                  <a:srgbClr val="000000"/>
                </a:solidFill>
                <a:latin typeface="Palatino-Roman" charset="0"/>
              </a:rPr>
              <a:t>Secondo la distinzione avanzata da McClelland (1985), si possono individuare tre grandi classi di bisogni secondari che caratterizzano gli esseri umani: il </a:t>
            </a:r>
            <a:r>
              <a:rPr lang="it-IT" altLang="it-IT" i="1">
                <a:solidFill>
                  <a:srgbClr val="000000"/>
                </a:solidFill>
                <a:latin typeface="Palatino-Italic" charset="0"/>
              </a:rPr>
              <a:t>bisogno di successo</a:t>
            </a:r>
            <a:r>
              <a:rPr lang="it-IT" altLang="it-IT">
                <a:solidFill>
                  <a:srgbClr val="000000"/>
                </a:solidFill>
                <a:latin typeface="Palatino-Roman" charset="0"/>
              </a:rPr>
              <a:t>, </a:t>
            </a:r>
            <a:r>
              <a:rPr lang="it-IT" altLang="it-IT" i="1">
                <a:solidFill>
                  <a:srgbClr val="000000"/>
                </a:solidFill>
                <a:latin typeface="Palatino-Italic" charset="0"/>
              </a:rPr>
              <a:t>il bisogno di affiliazione </a:t>
            </a:r>
            <a:r>
              <a:rPr lang="it-IT" altLang="it-IT">
                <a:solidFill>
                  <a:srgbClr val="000000"/>
                </a:solidFill>
                <a:latin typeface="Palatino-Roman" charset="0"/>
              </a:rPr>
              <a:t>e </a:t>
            </a:r>
            <a:r>
              <a:rPr lang="it-IT" altLang="it-IT" i="1">
                <a:solidFill>
                  <a:srgbClr val="000000"/>
                </a:solidFill>
                <a:latin typeface="Palatino-Italic" charset="0"/>
              </a:rPr>
              <a:t>il bisogno di potere. </a:t>
            </a:r>
            <a:r>
              <a:rPr lang="it-IT" altLang="it-IT">
                <a:solidFill>
                  <a:srgbClr val="000000"/>
                </a:solidFill>
                <a:latin typeface="Palatino-Roman" charset="0"/>
              </a:rPr>
              <a:t>Essi sono di solito compresenti, ma è possibile che uno di questi bisogni prevalga sugli altri e assuma il ruolo di principale motore del comportamento di un individuo. Secondo questa prospettiva, la motivazione – per esempio la motivazione al successo – scaturisce da una interrelazione tra individuo e ambiente, e per questa ragione è necessario considerare da un lato fattori disposizionali e di personalità dell’individuo, dall’altro la situazione in cui egli si trova ad agire. </a:t>
            </a:r>
          </a:p>
          <a:p>
            <a:endParaRPr lang="it-IT" altLang="it-IT">
              <a:solidFill>
                <a:srgbClr val="000000"/>
              </a:solidFill>
              <a:latin typeface="GillSans-Light" charset="0"/>
            </a:endParaRPr>
          </a:p>
          <a:p>
            <a:r>
              <a:rPr lang="it-IT" altLang="it-IT">
                <a:latin typeface="Palatino-Roman" charset="0"/>
              </a:rPr>
              <a:t>Il </a:t>
            </a:r>
            <a:r>
              <a:rPr lang="it-IT" altLang="it-IT" i="1">
                <a:latin typeface="Palatino-Italic" charset="0"/>
              </a:rPr>
              <a:t>bisogno di successo </a:t>
            </a:r>
            <a:r>
              <a:rPr lang="it-IT" altLang="it-IT">
                <a:latin typeface="Palatino-Roman" charset="0"/>
              </a:rPr>
              <a:t>(</a:t>
            </a:r>
            <a:r>
              <a:rPr lang="it-IT" altLang="it-IT" i="1">
                <a:latin typeface="Palatino-Italic" charset="0"/>
              </a:rPr>
              <a:t>need for achievement</a:t>
            </a:r>
            <a:r>
              <a:rPr lang="it-IT" altLang="it-IT">
                <a:latin typeface="Palatino-Roman" charset="0"/>
              </a:rPr>
              <a:t>) fu definito da McClelland come una tra le pulsioni secondarie più importanti e una caratteristica stabile e appresa, in cui un individuo ottiene soddisfazione nel cercare di raggiungere e nell’ottenere risultati di eccellenza. Il bisogno di riuscita motiva cioè alla auto-valutazione delle proprie capacità, al “mettersi alla prova” e al confronto con livelli standard di riferimento che si tenta di raggiungere o superare (McClelland et al., 1953). Per questo l’indivuazione della motivazione al successo in un individuo viene considerata nel mondo occidentale come un predittore positivo del futuro impegno nell’attività lavorativa e di conseguenza valutata come una caratteristica da ricercare nella selezione professionale. Da qui la necessità di misurare la motivazione al successo di una persona. </a:t>
            </a:r>
            <a:r>
              <a:rPr lang="it-IT" altLang="it-IT">
                <a:solidFill>
                  <a:srgbClr val="000000"/>
                </a:solidFill>
                <a:latin typeface="Palatino-Roman" charset="0"/>
              </a:rPr>
              <a:t>Lo strumento comunemente più usato per tale misurazione è il </a:t>
            </a:r>
            <a:r>
              <a:rPr lang="it-IT" altLang="it-IT" i="1">
                <a:solidFill>
                  <a:srgbClr val="000000"/>
                </a:solidFill>
                <a:latin typeface="Palatino-Italic" charset="0"/>
              </a:rPr>
              <a:t>Test di Appercezione Tematica </a:t>
            </a:r>
            <a:r>
              <a:rPr lang="it-IT" altLang="it-IT">
                <a:solidFill>
                  <a:srgbClr val="000000"/>
                </a:solidFill>
                <a:latin typeface="Palatino-Roman" charset="0"/>
              </a:rPr>
              <a:t>(</a:t>
            </a:r>
            <a:r>
              <a:rPr lang="it-IT" altLang="it-IT" b="1">
                <a:solidFill>
                  <a:srgbClr val="00FFFF"/>
                </a:solidFill>
                <a:latin typeface="Palatino-Bold" charset="0"/>
              </a:rPr>
              <a:t>TAT</a:t>
            </a:r>
            <a:r>
              <a:rPr lang="it-IT" altLang="it-IT">
                <a:solidFill>
                  <a:srgbClr val="000000"/>
                </a:solidFill>
                <a:latin typeface="Palatino-Roman" charset="0"/>
              </a:rPr>
              <a:t>) (Spangler, 1992).</a:t>
            </a:r>
          </a:p>
          <a:p>
            <a:endParaRPr lang="it-IT" altLang="it-IT">
              <a:latin typeface="Palatino-Roman" charset="0"/>
            </a:endParaRPr>
          </a:p>
          <a:p>
            <a:r>
              <a:rPr lang="it-IT" altLang="it-IT">
                <a:latin typeface="Palatino-Roman" charset="0"/>
              </a:rPr>
              <a:t>Murray parla  di </a:t>
            </a:r>
            <a:r>
              <a:rPr lang="it-IT" altLang="it-IT" i="1">
                <a:latin typeface="Palatino-Italic" charset="0"/>
              </a:rPr>
              <a:t>need for dominance</a:t>
            </a:r>
            <a:r>
              <a:rPr lang="it-IT" altLang="it-IT">
                <a:latin typeface="Palatino-Roman" charset="0"/>
              </a:rPr>
              <a:t>, riferendosi al bisogno di controllare e dominare il proprio ambiente fisico e sociale. Secondo questi autori la pratica del potere risponde a un bisogno in parte indipendente, poiché di per se stessa soddisfacente, in parte motivato dal bisogno di controllo del proprio ambiente sociale, mediante azioni di aggressione o difesa.</a:t>
            </a:r>
          </a:p>
          <a:p>
            <a:endParaRPr lang="it-IT" altLang="it-IT"/>
          </a:p>
          <a:p>
            <a:endParaRPr lang="it-IT" alt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A814086-8973-4E35-9E7B-34D668E942ED}" type="slidenum">
              <a:rPr lang="en-US" altLang="it-IT"/>
              <a:pPr/>
              <a:t>20</a:t>
            </a:fld>
            <a:endParaRPr lang="en-US" altLang="it-IT"/>
          </a:p>
        </p:txBody>
      </p:sp>
      <p:sp>
        <p:nvSpPr>
          <p:cNvPr id="457730" name="Rectangle 2"/>
          <p:cNvSpPr>
            <a:spLocks noGrp="1" noRot="1" noChangeAspect="1" noChangeArrowheads="1" noTextEdit="1"/>
          </p:cNvSpPr>
          <p:nvPr>
            <p:ph type="sldImg"/>
          </p:nvPr>
        </p:nvSpPr>
        <p:spPr>
          <a:ln/>
        </p:spPr>
      </p:sp>
      <p:sp>
        <p:nvSpPr>
          <p:cNvPr id="457731" name="Rectangle 3"/>
          <p:cNvSpPr>
            <a:spLocks noGrp="1" noChangeArrowheads="1"/>
          </p:cNvSpPr>
          <p:nvPr>
            <p:ph type="body" idx="1"/>
          </p:nvPr>
        </p:nvSpPr>
        <p:spPr/>
        <p:txBody>
          <a:bodyPr/>
          <a:lstStyle/>
          <a:p>
            <a:r>
              <a:rPr lang="it-IT" altLang="it-IT">
                <a:latin typeface="Palatino-Roman" charset="0"/>
              </a:rPr>
              <a:t>La motivazione al potere e le gerarchie di comportamenti a esso conseguenti sono presenti anche nel mondo animale. Ciò conferma la priorità fisica e sociale di questo bisogno. La necessità di imporre una organizzazione sociale viene data dalla necessità fisica di sopravvivere nell’ambiente. Ma l’intrinseco legame tra potere e forza (fisica e sociale) richiede di essere approfondito in un’ottica che consideri chi domina e chi viene dominato come parti di un sistema a suo modo socialmente funzionale entro un dato ambiente.</a:t>
            </a:r>
          </a:p>
          <a:p>
            <a:endParaRPr lang="it-IT" altLang="it-IT">
              <a:latin typeface="Palatino-Roman" charset="0"/>
            </a:endParaRPr>
          </a:p>
          <a:p>
            <a:r>
              <a:rPr lang="it-IT" altLang="it-IT">
                <a:latin typeface="Palatino-Roman" charset="0"/>
              </a:rPr>
              <a:t>Cartwright (1965) e Kipnis (1974) posero in evidenza le seguenti componenti dell’azione di potere: lo </a:t>
            </a:r>
            <a:r>
              <a:rPr lang="it-IT" altLang="it-IT" i="1">
                <a:latin typeface="Palatino-Italic" charset="0"/>
              </a:rPr>
              <a:t>stato di bisogno di A</a:t>
            </a:r>
            <a:r>
              <a:rPr lang="it-IT" altLang="it-IT">
                <a:latin typeface="Palatino-Roman" charset="0"/>
              </a:rPr>
              <a:t>, che costituisce il punto di partenza dell’azione di potere; esso può essere soddisfatto solo dal comportamento di uno o più individui che mostrino verso di lui un comportamento di sottomissione; la </a:t>
            </a:r>
            <a:r>
              <a:rPr lang="it-IT" altLang="it-IT" i="1">
                <a:latin typeface="Palatino-Italic" charset="0"/>
              </a:rPr>
              <a:t>resistenza</a:t>
            </a:r>
            <a:r>
              <a:rPr lang="it-IT" altLang="it-IT">
                <a:latin typeface="Palatino-Roman" charset="0"/>
              </a:rPr>
              <a:t>: affinché ci possa essere una dinamica di potere è necessario che B si opponga, ossia non voglia che l’azione che soddisfa A si compia senza resistenza. La resistenza conduce A alla </a:t>
            </a:r>
            <a:r>
              <a:rPr lang="it-IT" altLang="it-IT" i="1">
                <a:latin typeface="Palatino-Italic" charset="0"/>
              </a:rPr>
              <a:t>mobilitazione delle fonti di potere </a:t>
            </a:r>
            <a:r>
              <a:rPr lang="it-IT" altLang="it-IT">
                <a:latin typeface="Palatino-Roman" charset="0"/>
              </a:rPr>
              <a:t>(fisiche, mentali, di fascino, istituzionali ecc). Le fonti di potere determinano la </a:t>
            </a:r>
            <a:r>
              <a:rPr lang="it-IT" altLang="it-IT" i="1">
                <a:latin typeface="Palatino-Italic" charset="0"/>
              </a:rPr>
              <a:t>selezione dei mezzi </a:t>
            </a:r>
            <a:r>
              <a:rPr lang="it-IT" altLang="it-IT">
                <a:latin typeface="Palatino-Roman" charset="0"/>
              </a:rPr>
              <a:t>che verranno utilizzati per raggiungere il potere, accanto alla </a:t>
            </a:r>
            <a:r>
              <a:rPr lang="it-IT" altLang="it-IT" i="1">
                <a:latin typeface="Palatino-Italic" charset="0"/>
              </a:rPr>
              <a:t>valutazione degli effetti su B </a:t>
            </a:r>
            <a:r>
              <a:rPr lang="it-IT" altLang="it-IT">
                <a:latin typeface="Palatino-Roman" charset="0"/>
              </a:rPr>
              <a:t>e all’influenza delle </a:t>
            </a:r>
            <a:r>
              <a:rPr lang="it-IT" altLang="it-IT" i="1">
                <a:latin typeface="Palatino-Italic" charset="0"/>
              </a:rPr>
              <a:t>inibizioni di potere</a:t>
            </a:r>
            <a:r>
              <a:rPr lang="it-IT" altLang="it-IT">
                <a:latin typeface="Palatino-Roman" charset="0"/>
              </a:rPr>
              <a:t>.</a:t>
            </a:r>
          </a:p>
          <a:p>
            <a:endParaRPr lang="it-IT" altLang="it-IT"/>
          </a:p>
          <a:p>
            <a:r>
              <a:rPr lang="it-IT" altLang="it-IT">
                <a:solidFill>
                  <a:srgbClr val="000000"/>
                </a:solidFill>
                <a:latin typeface="Palatino-Roman" charset="0"/>
              </a:rPr>
              <a:t>McClelland (1972) individua due fattori che consentono di distinguere comportamenti inerenti al potere: la forza della motivazione al potere e il grado del suo controllo e inibizione, che porta alla distinzione tra </a:t>
            </a:r>
            <a:r>
              <a:rPr lang="it-IT" altLang="it-IT" b="1">
                <a:solidFill>
                  <a:srgbClr val="00FFFF"/>
                </a:solidFill>
                <a:latin typeface="Palatino-Bold" charset="0"/>
              </a:rPr>
              <a:t>orientamento al potere personalizzato o socializzato</a:t>
            </a:r>
            <a:r>
              <a:rPr lang="it-IT" altLang="it-IT">
                <a:solidFill>
                  <a:srgbClr val="000000"/>
                </a:solidFill>
                <a:latin typeface="Palatino-Roman" charset="0"/>
              </a:rPr>
              <a:t>. Il primo mira egoisticamente e senza inibizioni al rafforzamento della posizione del soggetto; u</a:t>
            </a:r>
            <a:r>
              <a:rPr lang="it-IT" altLang="it-IT">
                <a:latin typeface="Palatino-Roman" charset="0"/>
              </a:rPr>
              <a:t>n orientamento al potere socializzato al contrario è caratterizzato da una forte tendenza inibitoria ed è posto al servizio degli altri.</a:t>
            </a:r>
          </a:p>
          <a:p>
            <a:endParaRPr lang="it-IT" altLang="it-IT">
              <a:latin typeface="Palatino-Roman" charset="0"/>
            </a:endParaRPr>
          </a:p>
          <a:p>
            <a:r>
              <a:rPr lang="it-IT" altLang="it-IT">
                <a:latin typeface="Palatino-Roman" charset="0"/>
              </a:rPr>
              <a:t>Alcune ricerche hanno posto in evidenza significative differenze di genere nell’ostentazione del bisogno di potere. Uomini con un alto bisogno di potere tendono a mostrare un orientamento al potere personalizzato, al contrario le donne privilegiano un orientamento al potere socializzato.</a:t>
            </a:r>
          </a:p>
          <a:p>
            <a:endParaRPr lang="it-IT" altLang="it-IT"/>
          </a:p>
          <a:p>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C25B53F-4E53-4D98-8F75-2F296EB451BB}" type="slidenum">
              <a:rPr lang="en-US" altLang="it-IT"/>
              <a:pPr/>
              <a:t>3</a:t>
            </a:fld>
            <a:endParaRPr lang="en-US" altLang="it-IT"/>
          </a:p>
        </p:txBody>
      </p:sp>
      <p:sp>
        <p:nvSpPr>
          <p:cNvPr id="430082" name="Rectangle 2"/>
          <p:cNvSpPr>
            <a:spLocks noGrp="1" noRot="1" noChangeAspect="1" noChangeArrowheads="1" noTextEdit="1"/>
          </p:cNvSpPr>
          <p:nvPr>
            <p:ph type="sldImg"/>
          </p:nvPr>
        </p:nvSpPr>
        <p:spPr>
          <a:ln/>
        </p:spPr>
      </p:sp>
      <p:sp>
        <p:nvSpPr>
          <p:cNvPr id="430083" name="Rectangle 3"/>
          <p:cNvSpPr>
            <a:spLocks noGrp="1" noChangeArrowheads="1"/>
          </p:cNvSpPr>
          <p:nvPr>
            <p:ph type="body" idx="1"/>
          </p:nvPr>
        </p:nvSpPr>
        <p:spPr/>
        <p:txBody>
          <a:bodyPr/>
          <a:lstStyle/>
          <a:p>
            <a:r>
              <a:rPr lang="it-IT" altLang="it-IT">
                <a:solidFill>
                  <a:srgbClr val="000000"/>
                </a:solidFill>
                <a:latin typeface="Palatino-Roman" charset="0"/>
              </a:rPr>
              <a:t>La diffusione del concetto di istinto nella psicologia della motivazione si deve tuttavia principalmente a William </a:t>
            </a:r>
            <a:r>
              <a:rPr lang="it-IT" altLang="it-IT" b="1">
                <a:solidFill>
                  <a:srgbClr val="00FFFF"/>
                </a:solidFill>
                <a:latin typeface="Palatino-Bold" charset="0"/>
              </a:rPr>
              <a:t>McDougall </a:t>
            </a:r>
            <a:r>
              <a:rPr lang="it-IT" altLang="it-IT">
                <a:solidFill>
                  <a:srgbClr val="000000"/>
                </a:solidFill>
                <a:latin typeface="Palatino-Roman" charset="0"/>
              </a:rPr>
              <a:t>(1908; 1926), il quale ne propose una concezione relativamente complessa: «</a:t>
            </a:r>
            <a:r>
              <a:rPr lang="it-IT" altLang="it-IT" i="1">
                <a:solidFill>
                  <a:srgbClr val="000000"/>
                </a:solidFill>
                <a:latin typeface="Palatino-Italic" charset="0"/>
              </a:rPr>
              <a:t>Possiamo dunque definire un istinto come una disposizione innata che spinge l’organismo a percepire (a prestare attenzione) a qualsiasi oggetto di una certa classe e a sperimentare, in sua presenza, un dato eccitamento emotivo e un impulso ad agire che trova espressione in un modo specifico di comportamento in relazione a quell’oggetto </a:t>
            </a:r>
            <a:r>
              <a:rPr lang="it-IT" altLang="it-IT">
                <a:solidFill>
                  <a:srgbClr val="000000"/>
                </a:solidFill>
                <a:latin typeface="Palatino-Roman" charset="0"/>
              </a:rPr>
              <a:t>(...)». furono stilate liste che tentavano di includere un numero definito di istitnti ma con scarso successo. </a:t>
            </a:r>
            <a:r>
              <a:rPr lang="it-IT" altLang="it-IT">
                <a:latin typeface="Palatino-Roman" charset="0"/>
              </a:rPr>
              <a:t>Le teorie della motivazione fondate sul concetto di istinto non offrivano valide spiegazioni sul </a:t>
            </a:r>
            <a:r>
              <a:rPr lang="it-IT" altLang="it-IT" i="1">
                <a:latin typeface="Palatino-Italic" charset="0"/>
              </a:rPr>
              <a:t>perché </a:t>
            </a:r>
            <a:r>
              <a:rPr lang="it-IT" altLang="it-IT">
                <a:latin typeface="Palatino-Roman" charset="0"/>
              </a:rPr>
              <a:t>uno specifico comportamento facesse la sua comparsa in una specie: ridurre un certo comportamento a un istinto a esso corrispondente non contribuisce infatti alla sua spiegazione. Inoltre, rimanevano arbitrari e opinabili i criteri di inclusione di alcuni istinti e non di altri in tali elenchi.</a:t>
            </a:r>
          </a:p>
          <a:p>
            <a:endParaRPr lang="it-IT" altLang="it-IT"/>
          </a:p>
          <a:p>
            <a:endParaRPr lang="it-IT" alt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B7C81DD-CD51-4436-9CD0-2CD3D10AD3E5}" type="slidenum">
              <a:rPr lang="en-US" altLang="it-IT"/>
              <a:pPr/>
              <a:t>21</a:t>
            </a:fld>
            <a:endParaRPr lang="en-US" altLang="it-IT"/>
          </a:p>
        </p:txBody>
      </p:sp>
      <p:sp>
        <p:nvSpPr>
          <p:cNvPr id="458754" name="Rectangle 2"/>
          <p:cNvSpPr>
            <a:spLocks noGrp="1" noRot="1" noChangeAspect="1" noChangeArrowheads="1" noTextEdit="1"/>
          </p:cNvSpPr>
          <p:nvPr>
            <p:ph type="sldImg"/>
          </p:nvPr>
        </p:nvSpPr>
        <p:spPr>
          <a:ln/>
        </p:spPr>
      </p:sp>
      <p:sp>
        <p:nvSpPr>
          <p:cNvPr id="458755" name="Rectangle 3"/>
          <p:cNvSpPr>
            <a:spLocks noGrp="1" noChangeArrowheads="1"/>
          </p:cNvSpPr>
          <p:nvPr>
            <p:ph type="body" idx="1"/>
          </p:nvPr>
        </p:nvSpPr>
        <p:spPr/>
        <p:txBody>
          <a:bodyPr/>
          <a:lstStyle/>
          <a:p>
            <a:r>
              <a:rPr lang="it-IT" altLang="it-IT">
                <a:latin typeface="Palatino-Roman" charset="0"/>
              </a:rPr>
              <a:t>McClelland propone una teoria che descrive diversi stadi di maturazione del motivo di potere. Tale modello combina le ipotesi sugli stadi di sviluppo dell’io formulate da Erikson sulla scorta di Freud (fase orale, anale, fallica e genitale) con le rappresentazioni di potere a orientamento personalizzato e socializzato.</a:t>
            </a:r>
          </a:p>
          <a:p>
            <a:endParaRPr lang="it-IT" altLang="it-IT"/>
          </a:p>
          <a:p>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9E9C5A0-A820-442D-9C29-2F4F5A3FE7F9}" type="slidenum">
              <a:rPr lang="en-US" altLang="it-IT"/>
              <a:pPr/>
              <a:t>4</a:t>
            </a:fld>
            <a:endParaRPr lang="en-US" altLang="it-IT"/>
          </a:p>
        </p:txBody>
      </p:sp>
      <p:sp>
        <p:nvSpPr>
          <p:cNvPr id="361474" name="Rectangle 2"/>
          <p:cNvSpPr>
            <a:spLocks noGrp="1" noRot="1" noChangeAspect="1" noChangeArrowheads="1" noTextEdit="1"/>
          </p:cNvSpPr>
          <p:nvPr>
            <p:ph type="sldImg"/>
          </p:nvPr>
        </p:nvSpPr>
        <p:spPr>
          <a:xfrm>
            <a:off x="854075" y="744538"/>
            <a:ext cx="4962525" cy="3722687"/>
          </a:xfrm>
          <a:ln/>
        </p:spPr>
      </p:sp>
      <p:sp>
        <p:nvSpPr>
          <p:cNvPr id="361475" name="Rectangle 3"/>
          <p:cNvSpPr>
            <a:spLocks noGrp="1" noChangeArrowheads="1"/>
          </p:cNvSpPr>
          <p:nvPr>
            <p:ph type="body" idx="1"/>
          </p:nvPr>
        </p:nvSpPr>
        <p:spPr>
          <a:xfrm>
            <a:off x="666909" y="4715539"/>
            <a:ext cx="5335270" cy="4466901"/>
          </a:xfrm>
        </p:spPr>
        <p:txBody>
          <a:bodyPr/>
          <a:lstStyle/>
          <a:p>
            <a:r>
              <a:rPr lang="it-IT" altLang="it-IT">
                <a:latin typeface="Palatino-Roman" charset="0"/>
              </a:rPr>
              <a:t>Successivamente il concetto di istinto, diffusosi tra fine Ottocento e inizio Novecento, fu ulteriormente sviluppato e precisato dagli studi in etologia attraverso l’osservazione del comportamento di animali in ambiente naturale (Lorenz, 1937, 1952; Eibl-Eibelsfeldt, 1961; Tinbergen, 1951). Il concetto di istinto fu utilizzato per indicare schemi innati e specie-specifici di comportamento, a carattere automatico e involontario, innescati da stimoli specifici, corrispondenti a veri e propri rituali fissi.</a:t>
            </a:r>
          </a:p>
          <a:p>
            <a:endParaRPr lang="it-IT" altLang="it-IT">
              <a:latin typeface="Palatino-Roman" charset="0"/>
            </a:endParaRPr>
          </a:p>
          <a:p>
            <a:r>
              <a:rPr lang="it-IT" altLang="it-IT">
                <a:solidFill>
                  <a:srgbClr val="000000"/>
                </a:solidFill>
                <a:latin typeface="Palatino-Roman" charset="0"/>
              </a:rPr>
              <a:t>Il modello di comportamento sottostante a gran parte degli studi etologici viene denominato </a:t>
            </a:r>
            <a:r>
              <a:rPr lang="it-IT" altLang="it-IT" b="1">
                <a:solidFill>
                  <a:srgbClr val="00FFFF"/>
                </a:solidFill>
                <a:latin typeface="Palatino-Bold" charset="0"/>
              </a:rPr>
              <a:t>modello idraulico </a:t>
            </a:r>
            <a:r>
              <a:rPr lang="it-IT" altLang="it-IT">
                <a:solidFill>
                  <a:srgbClr val="000000"/>
                </a:solidFill>
                <a:latin typeface="Palatino-Roman" charset="0"/>
              </a:rPr>
              <a:t>(Lorenz, 1950): si tratta di un modello energetico fondato sull’idea di un’energia – specifica per istinto – quale forza che motiva il comportamento, che si accumula all’interno dell’organismo e spinge per essere liberata.</a:t>
            </a:r>
          </a:p>
          <a:p>
            <a:endParaRPr lang="it-IT" altLang="it-IT">
              <a:solidFill>
                <a:srgbClr val="000000"/>
              </a:solidFill>
              <a:latin typeface="Palatino-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F3661D7B-7EF6-4946-92FF-E3EB2099F2A9}" type="slidenum">
              <a:rPr lang="en-US" altLang="it-IT"/>
              <a:pPr/>
              <a:t>5</a:t>
            </a:fld>
            <a:endParaRPr lang="en-US" altLang="it-IT"/>
          </a:p>
        </p:txBody>
      </p:sp>
      <p:sp>
        <p:nvSpPr>
          <p:cNvPr id="363522" name="Rectangle 2"/>
          <p:cNvSpPr>
            <a:spLocks noGrp="1" noRot="1" noChangeAspect="1" noChangeArrowheads="1" noTextEdit="1"/>
          </p:cNvSpPr>
          <p:nvPr>
            <p:ph type="sldImg"/>
          </p:nvPr>
        </p:nvSpPr>
        <p:spPr>
          <a:xfrm>
            <a:off x="854075" y="744538"/>
            <a:ext cx="4962525" cy="3722687"/>
          </a:xfrm>
          <a:ln/>
        </p:spPr>
      </p:sp>
      <p:sp>
        <p:nvSpPr>
          <p:cNvPr id="363523" name="Rectangle 3"/>
          <p:cNvSpPr>
            <a:spLocks noGrp="1" noChangeArrowheads="1"/>
          </p:cNvSpPr>
          <p:nvPr>
            <p:ph type="body" idx="1"/>
          </p:nvPr>
        </p:nvSpPr>
        <p:spPr>
          <a:xfrm>
            <a:off x="666909" y="4715539"/>
            <a:ext cx="5335270" cy="4466901"/>
          </a:xfrm>
        </p:spPr>
        <p:txBody>
          <a:bodyPr/>
          <a:lstStyle/>
          <a:p>
            <a:r>
              <a:rPr lang="it-IT" altLang="it-IT">
                <a:solidFill>
                  <a:srgbClr val="000000"/>
                </a:solidFill>
                <a:latin typeface="Palatino-Roman" charset="0"/>
              </a:rPr>
              <a:t>Respingendo il concetto troppo ambiguo di istinto, furono elaborate teorie fondate sulla riduzione delle pulsioni (Hull, 1943). In generale, secondo il modello </a:t>
            </a:r>
            <a:r>
              <a:rPr lang="it-IT" altLang="it-IT" b="1">
                <a:solidFill>
                  <a:srgbClr val="00FFFF"/>
                </a:solidFill>
                <a:latin typeface="Palatino-Bold" charset="0"/>
              </a:rPr>
              <a:t>della riduzione delle pulsioni</a:t>
            </a:r>
            <a:r>
              <a:rPr lang="it-IT" altLang="it-IT">
                <a:solidFill>
                  <a:srgbClr val="000000"/>
                </a:solidFill>
                <a:latin typeface="Palatino-Roman" charset="0"/>
              </a:rPr>
              <a:t>, </a:t>
            </a:r>
            <a:r>
              <a:rPr lang="it-IT" altLang="it-IT">
                <a:latin typeface="Palatino-Roman" charset="0"/>
              </a:rPr>
              <a:t>la mancanza di requisiti biologici fondamentali produrrebbe una pulsione allo scopo di ottenere quella determinata risorsa.</a:t>
            </a:r>
          </a:p>
          <a:p>
            <a:r>
              <a:rPr lang="it-IT" altLang="it-IT">
                <a:solidFill>
                  <a:srgbClr val="000000"/>
                </a:solidFill>
                <a:latin typeface="Palatino-Roman" charset="0"/>
              </a:rPr>
              <a:t>Il primo a suggerire l’ipotesi che il comportamento fosse regolato dalla necessità di mantenere un equilibrio omeostatico costante nel funzionamento fisiologico fu Cannon (1929). L’</a:t>
            </a:r>
            <a:r>
              <a:rPr lang="it-IT" altLang="it-IT" b="1">
                <a:solidFill>
                  <a:srgbClr val="00FFFF"/>
                </a:solidFill>
                <a:latin typeface="Palatino-Bold" charset="0"/>
              </a:rPr>
              <a:t>omeostasi </a:t>
            </a:r>
            <a:r>
              <a:rPr lang="it-IT" altLang="it-IT">
                <a:solidFill>
                  <a:srgbClr val="000000"/>
                </a:solidFill>
                <a:latin typeface="Palatino-Roman" charset="0"/>
              </a:rPr>
              <a:t>corrisponde alla tendenza del nostro corpo a mantenere uno stato di equilibrio interno.</a:t>
            </a:r>
          </a:p>
          <a:p>
            <a:r>
              <a:rPr lang="it-IT" altLang="it-IT">
                <a:solidFill>
                  <a:srgbClr val="000000"/>
                </a:solidFill>
                <a:latin typeface="Palatino-Roman" charset="0"/>
              </a:rPr>
              <a:t>Gli studiosi che si rifanno a questa impostazione teorica distinguono le </a:t>
            </a:r>
            <a:r>
              <a:rPr lang="it-IT" altLang="it-IT" b="1">
                <a:solidFill>
                  <a:srgbClr val="00FFFF"/>
                </a:solidFill>
                <a:latin typeface="Palatino-Bold" charset="0"/>
              </a:rPr>
              <a:t>pulsioni primarie </a:t>
            </a:r>
            <a:r>
              <a:rPr lang="it-IT" altLang="it-IT">
                <a:solidFill>
                  <a:srgbClr val="000000"/>
                </a:solidFill>
                <a:latin typeface="Palatino-Roman" charset="0"/>
              </a:rPr>
              <a:t>dalle </a:t>
            </a:r>
            <a:r>
              <a:rPr lang="it-IT" altLang="it-IT" i="1">
                <a:solidFill>
                  <a:srgbClr val="000000"/>
                </a:solidFill>
                <a:latin typeface="Palatino-Italic" charset="0"/>
              </a:rPr>
              <a:t>pulsioni secondarie. </a:t>
            </a:r>
            <a:r>
              <a:rPr lang="it-IT" altLang="it-IT">
                <a:solidFill>
                  <a:srgbClr val="000000"/>
                </a:solidFill>
                <a:latin typeface="Palatino-Roman" charset="0"/>
              </a:rPr>
              <a:t>Le prime (come la fame, la sete, il sonno, il sesso) sono per lo più legate a bisogni biologici del corpo. Nelle </a:t>
            </a:r>
            <a:r>
              <a:rPr lang="it-IT" altLang="it-IT" b="1">
                <a:solidFill>
                  <a:srgbClr val="00FFFF"/>
                </a:solidFill>
                <a:latin typeface="Palatino-Bold" charset="0"/>
              </a:rPr>
              <a:t>pulsioni secondarie </a:t>
            </a:r>
            <a:r>
              <a:rPr lang="it-IT" altLang="it-IT">
                <a:solidFill>
                  <a:srgbClr val="000000"/>
                </a:solidFill>
                <a:latin typeface="Palatino-Roman" charset="0"/>
              </a:rPr>
              <a:t>invece il comportamento è teso a soddisfare bisogni che non appartengono alla necessità biologica: in questo caso i bisogni nascono da esperienze passate e dall’apprendimento.</a:t>
            </a:r>
          </a:p>
          <a:p>
            <a:endParaRPr lang="it-IT" altLang="it-IT">
              <a:solidFill>
                <a:srgbClr val="000000"/>
              </a:solidFill>
              <a:latin typeface="Palatino-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1FFFD50-9AB6-408A-B9F1-80D8EB2F832E}" type="slidenum">
              <a:rPr lang="en-US" altLang="it-IT"/>
              <a:pPr/>
              <a:t>6</a:t>
            </a:fld>
            <a:endParaRPr lang="en-US" altLang="it-IT"/>
          </a:p>
        </p:txBody>
      </p:sp>
      <p:sp>
        <p:nvSpPr>
          <p:cNvPr id="365570" name="Rectangle 2"/>
          <p:cNvSpPr>
            <a:spLocks noGrp="1" noRot="1" noChangeAspect="1" noChangeArrowheads="1" noTextEdit="1"/>
          </p:cNvSpPr>
          <p:nvPr>
            <p:ph type="sldImg"/>
          </p:nvPr>
        </p:nvSpPr>
        <p:spPr>
          <a:xfrm>
            <a:off x="854075" y="744538"/>
            <a:ext cx="4962525" cy="3722687"/>
          </a:xfrm>
          <a:ln/>
        </p:spPr>
      </p:sp>
      <p:sp>
        <p:nvSpPr>
          <p:cNvPr id="365571" name="Rectangle 3"/>
          <p:cNvSpPr>
            <a:spLocks noGrp="1" noChangeArrowheads="1"/>
          </p:cNvSpPr>
          <p:nvPr>
            <p:ph type="body" idx="1"/>
          </p:nvPr>
        </p:nvSpPr>
        <p:spPr>
          <a:xfrm>
            <a:off x="666909" y="4715539"/>
            <a:ext cx="5335270" cy="4466901"/>
          </a:xfrm>
        </p:spPr>
        <p:txBody>
          <a:bodyPr/>
          <a:lstStyle/>
          <a:p>
            <a:r>
              <a:rPr lang="it-IT" altLang="it-IT">
                <a:solidFill>
                  <a:srgbClr val="000000"/>
                </a:solidFill>
                <a:latin typeface="Palatino-Roman" charset="0"/>
              </a:rPr>
              <a:t>Nell’ambito del comportamentismo, la teoria formulata da Clark Hull considera quali componenti costitutive della motivazione al comportamento due diversi fattori: da un lato, l’</a:t>
            </a:r>
            <a:r>
              <a:rPr lang="it-IT" altLang="it-IT" b="1">
                <a:solidFill>
                  <a:srgbClr val="00FFFF"/>
                </a:solidFill>
                <a:latin typeface="Palatino-Bold" charset="0"/>
              </a:rPr>
              <a:t>abitudine </a:t>
            </a:r>
            <a:r>
              <a:rPr lang="it-IT" altLang="it-IT">
                <a:solidFill>
                  <a:srgbClr val="000000"/>
                </a:solidFill>
                <a:latin typeface="Palatino-Roman" charset="0"/>
              </a:rPr>
              <a:t>(</a:t>
            </a:r>
            <a:r>
              <a:rPr lang="it-IT" altLang="it-IT" i="1">
                <a:solidFill>
                  <a:srgbClr val="000000"/>
                </a:solidFill>
                <a:latin typeface="Palatino-Italic" charset="0"/>
              </a:rPr>
              <a:t>habit</a:t>
            </a:r>
            <a:r>
              <a:rPr lang="it-IT" altLang="it-IT">
                <a:solidFill>
                  <a:srgbClr val="000000"/>
                </a:solidFill>
                <a:latin typeface="Palatino-Roman" charset="0"/>
              </a:rPr>
              <a:t>), ovvero l’associazione ripetuta tra un dato stimolo e una certa riposta. Tuttavia l’abitudine da sola non è sufficiente a determinare l’esecuzione di un comportamento, se non è presente la spinta all’azione o </a:t>
            </a:r>
            <a:r>
              <a:rPr lang="it-IT" altLang="it-IT" b="1">
                <a:solidFill>
                  <a:srgbClr val="00FFFF"/>
                </a:solidFill>
                <a:latin typeface="Palatino-Bold" charset="0"/>
              </a:rPr>
              <a:t>pulsione </a:t>
            </a:r>
            <a:r>
              <a:rPr lang="it-IT" altLang="it-IT">
                <a:solidFill>
                  <a:srgbClr val="000000"/>
                </a:solidFill>
                <a:latin typeface="Palatino-Roman" charset="0"/>
              </a:rPr>
              <a:t>(</a:t>
            </a:r>
            <a:r>
              <a:rPr lang="it-IT" altLang="it-IT" i="1">
                <a:solidFill>
                  <a:srgbClr val="000000"/>
                </a:solidFill>
                <a:latin typeface="Palatino-Italic" charset="0"/>
              </a:rPr>
              <a:t>drive</a:t>
            </a:r>
            <a:r>
              <a:rPr lang="it-IT" altLang="it-IT">
                <a:solidFill>
                  <a:srgbClr val="000000"/>
                </a:solidFill>
                <a:latin typeface="Palatino-Roman" charset="0"/>
              </a:rPr>
              <a:t>). Una pulsione può essere definita come una tensione motivazionale, ossia un’attivazione, che mette in moto un comportamento per soddisfare un </a:t>
            </a:r>
            <a:r>
              <a:rPr lang="it-IT" altLang="it-IT" b="1">
                <a:solidFill>
                  <a:srgbClr val="00FFFF"/>
                </a:solidFill>
                <a:latin typeface="Palatino-Bold" charset="0"/>
              </a:rPr>
              <a:t>bisogno</a:t>
            </a:r>
            <a:r>
              <a:rPr lang="it-IT" altLang="it-IT">
                <a:solidFill>
                  <a:srgbClr val="000000"/>
                </a:solidFill>
                <a:latin typeface="Palatino-Roman" charset="0"/>
              </a:rPr>
              <a:t>, ovvero una condizione di carenza o di necessità.</a:t>
            </a:r>
          </a:p>
          <a:p>
            <a:r>
              <a:rPr lang="it-IT" altLang="it-IT">
                <a:latin typeface="Palatino-Roman" charset="0"/>
              </a:rPr>
              <a:t>Il modello di Hull, che vedeva dunque il comportamento come prodotto di pulsione x abitudine, venne tuttavia successivamente modificato. Alcuni esperimenti avevano infatti mostrato come un fattore di tipo ambientale potesse agire ugualmente sulla motivazione, fungendo da ricompensa. </a:t>
            </a:r>
            <a:r>
              <a:rPr lang="it-IT" altLang="it-IT">
                <a:solidFill>
                  <a:srgbClr val="000000"/>
                </a:solidFill>
                <a:latin typeface="Palatino-Roman" charset="0"/>
              </a:rPr>
              <a:t>Questa ricompensa rappresenta, in termini di motivazione, un </a:t>
            </a:r>
            <a:r>
              <a:rPr lang="it-IT" altLang="it-IT" b="1">
                <a:solidFill>
                  <a:srgbClr val="00FFFF"/>
                </a:solidFill>
                <a:latin typeface="Palatino-Bold" charset="0"/>
              </a:rPr>
              <a:t>incentivo</a:t>
            </a:r>
            <a:r>
              <a:rPr lang="it-IT" altLang="it-IT">
                <a:solidFill>
                  <a:srgbClr val="000000"/>
                </a:solidFill>
                <a:latin typeface="Palatino-Roman" charset="0"/>
              </a:rPr>
              <a:t>. Secondo la </a:t>
            </a:r>
            <a:r>
              <a:rPr lang="it-IT" altLang="it-IT" i="1">
                <a:solidFill>
                  <a:srgbClr val="000000"/>
                </a:solidFill>
                <a:latin typeface="Palatino-Italic" charset="0"/>
              </a:rPr>
              <a:t>teoria dell’incentivo</a:t>
            </a:r>
            <a:r>
              <a:rPr lang="it-IT" altLang="it-IT">
                <a:solidFill>
                  <a:srgbClr val="000000"/>
                </a:solidFill>
                <a:latin typeface="Palatino-Roman" charset="0"/>
              </a:rPr>
              <a:t>, quindi, la motivazione scaturisce dal desiderio di raggiungere obiettivi di valore esterni a noi.</a:t>
            </a:r>
          </a:p>
          <a:p>
            <a:r>
              <a:rPr lang="it-IT" altLang="it-IT">
                <a:solidFill>
                  <a:srgbClr val="000000"/>
                </a:solidFill>
                <a:latin typeface="Palatino-Roman" charset="0"/>
              </a:rPr>
              <a:t>Invece </a:t>
            </a:r>
            <a:r>
              <a:rPr lang="it-IT" altLang="it-IT">
                <a:latin typeface="Palatino-Roman" charset="0"/>
              </a:rPr>
              <a:t>di entrare in contraddizione, le due teorie sembrano funzionare insieme nella motivazione del comportamento (Petri, 1996; Pinel, Assanand, Lehman, 2000; Lowery, Fillingim e Wright, 2003; Berridge, 2004): </a:t>
            </a:r>
            <a:r>
              <a:rPr lang="it-IT" altLang="it-IT">
                <a:solidFill>
                  <a:srgbClr val="000000"/>
                </a:solidFill>
                <a:latin typeface="Palatino-Roman" charset="0"/>
              </a:rPr>
              <a:t>attraverso schemi di rinforzo positivi o negativi è possibile motivare un individuo a un determinato comportamento. Tali rinforzi possono essere </a:t>
            </a:r>
            <a:r>
              <a:rPr lang="it-IT" altLang="it-IT" b="1">
                <a:solidFill>
                  <a:srgbClr val="00FFFF"/>
                </a:solidFill>
                <a:latin typeface="Palatino-Bold" charset="0"/>
              </a:rPr>
              <a:t>primari</a:t>
            </a:r>
            <a:r>
              <a:rPr lang="it-IT" altLang="it-IT">
                <a:solidFill>
                  <a:srgbClr val="000000"/>
                </a:solidFill>
                <a:latin typeface="Palatino-Roman" charset="0"/>
              </a:rPr>
              <a:t>, ovvero rinforzi indipendenti dall’apprendimento che soddisfano bisogni biologici (per esempio, il cibo, l’acqua ecc.), o </a:t>
            </a:r>
            <a:r>
              <a:rPr lang="it-IT" altLang="it-IT" b="1">
                <a:solidFill>
                  <a:srgbClr val="00FFFF"/>
                </a:solidFill>
                <a:latin typeface="Palatino-Bold" charset="0"/>
              </a:rPr>
              <a:t>secondari</a:t>
            </a:r>
            <a:r>
              <a:rPr lang="it-IT" altLang="it-IT">
                <a:solidFill>
                  <a:srgbClr val="000000"/>
                </a:solidFill>
                <a:latin typeface="Palatino-Roman" charset="0"/>
              </a:rPr>
              <a:t>, che sono invece appresi e culturalmente determinati.</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83924D6-3BE4-4303-97BF-2A5416509D27}" type="slidenum">
              <a:rPr lang="en-US" altLang="it-IT"/>
              <a:pPr/>
              <a:t>7</a:t>
            </a:fld>
            <a:endParaRPr lang="en-US" altLang="it-IT"/>
          </a:p>
        </p:txBody>
      </p:sp>
      <p:sp>
        <p:nvSpPr>
          <p:cNvPr id="367618" name="Rectangle 2"/>
          <p:cNvSpPr>
            <a:spLocks noGrp="1" noRot="1" noChangeAspect="1" noChangeArrowheads="1" noTextEdit="1"/>
          </p:cNvSpPr>
          <p:nvPr>
            <p:ph type="sldImg"/>
          </p:nvPr>
        </p:nvSpPr>
        <p:spPr>
          <a:xfrm>
            <a:off x="854075" y="744538"/>
            <a:ext cx="4962525" cy="3722687"/>
          </a:xfrm>
          <a:ln/>
        </p:spPr>
      </p:sp>
      <p:sp>
        <p:nvSpPr>
          <p:cNvPr id="367619" name="Rectangle 3"/>
          <p:cNvSpPr>
            <a:spLocks noGrp="1" noChangeArrowheads="1"/>
          </p:cNvSpPr>
          <p:nvPr>
            <p:ph type="body" idx="1"/>
          </p:nvPr>
        </p:nvSpPr>
        <p:spPr>
          <a:xfrm>
            <a:off x="666909" y="4715539"/>
            <a:ext cx="5335270" cy="4466901"/>
          </a:xfrm>
        </p:spPr>
        <p:txBody>
          <a:bodyPr/>
          <a:lstStyle/>
          <a:p>
            <a:r>
              <a:rPr lang="it-IT" altLang="it-IT">
                <a:latin typeface="Palatino-Roman" charset="0"/>
              </a:rPr>
              <a:t>Secondo le </a:t>
            </a:r>
            <a:r>
              <a:rPr lang="it-IT" altLang="it-IT" i="1">
                <a:latin typeface="Palatino-Italic" charset="0"/>
              </a:rPr>
              <a:t>teorie dell’arousal</a:t>
            </a:r>
            <a:r>
              <a:rPr lang="it-IT" altLang="it-IT">
                <a:latin typeface="Palatino-Roman" charset="0"/>
              </a:rPr>
              <a:t>, ciascun individuo cerca di mantenere un livello ottimale di stimolazione e di attività. </a:t>
            </a:r>
            <a:r>
              <a:rPr lang="it-IT" altLang="it-IT">
                <a:solidFill>
                  <a:srgbClr val="000000"/>
                </a:solidFill>
                <a:latin typeface="Palatino-Roman" charset="0"/>
              </a:rPr>
              <a:t>Tuttavia, contrariamente al modello precedente, la teoria dell’arousal prevede un ulteriore corollario: qualora i livelli di stimolazione e attività diventino troppo bassi, immediatamente l’organismo cerca di </a:t>
            </a:r>
            <a:r>
              <a:rPr lang="it-IT" altLang="it-IT" i="1">
                <a:solidFill>
                  <a:srgbClr val="000000"/>
                </a:solidFill>
                <a:latin typeface="Palatino-Italic" charset="0"/>
              </a:rPr>
              <a:t>innalzarli </a:t>
            </a:r>
            <a:r>
              <a:rPr lang="it-IT" altLang="it-IT">
                <a:solidFill>
                  <a:srgbClr val="000000"/>
                </a:solidFill>
                <a:latin typeface="Palatino-Roman" charset="0"/>
              </a:rPr>
              <a:t>andando in cerca di altri stimoli.</a:t>
            </a:r>
          </a:p>
          <a:p>
            <a:endParaRPr lang="it-IT" altLang="it-IT">
              <a:latin typeface="Palatino-Roman" charset="0"/>
            </a:endParaRPr>
          </a:p>
          <a:p>
            <a:endParaRPr lang="it-IT" altLang="it-IT"/>
          </a:p>
          <a:p>
            <a:pPr>
              <a:lnSpc>
                <a:spcPct val="90000"/>
              </a:lnSpc>
            </a:pPr>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EEA45B6-E451-4A4D-A5E3-B109C349EFEE}" type="slidenum">
              <a:rPr lang="en-US" altLang="it-IT"/>
              <a:pPr/>
              <a:t>8</a:t>
            </a:fld>
            <a:endParaRPr lang="en-US" altLang="it-IT"/>
          </a:p>
        </p:txBody>
      </p:sp>
      <p:sp>
        <p:nvSpPr>
          <p:cNvPr id="369666" name="Rectangle 2"/>
          <p:cNvSpPr>
            <a:spLocks noGrp="1" noRot="1" noChangeAspect="1" noChangeArrowheads="1" noTextEdit="1"/>
          </p:cNvSpPr>
          <p:nvPr>
            <p:ph type="sldImg"/>
          </p:nvPr>
        </p:nvSpPr>
        <p:spPr>
          <a:xfrm>
            <a:off x="854075" y="744538"/>
            <a:ext cx="4962525" cy="3722687"/>
          </a:xfrm>
          <a:ln/>
        </p:spPr>
      </p:sp>
      <p:sp>
        <p:nvSpPr>
          <p:cNvPr id="369667" name="Rectangle 3"/>
          <p:cNvSpPr>
            <a:spLocks noGrp="1" noChangeArrowheads="1"/>
          </p:cNvSpPr>
          <p:nvPr>
            <p:ph type="body" idx="1"/>
          </p:nvPr>
        </p:nvSpPr>
        <p:spPr>
          <a:xfrm>
            <a:off x="666909" y="4715539"/>
            <a:ext cx="5335270" cy="4466901"/>
          </a:xfrm>
        </p:spPr>
        <p:txBody>
          <a:bodyPr/>
          <a:lstStyle/>
          <a:p>
            <a:r>
              <a:rPr lang="it-IT" altLang="it-IT">
                <a:latin typeface="Palatino-Roman" charset="0"/>
              </a:rPr>
              <a:t>Esistono forti differenze individuali nei livelli ottimali di arousal che gli individui tendono a ricercare. Studiando contesti sperimentali di deprivazione sensoriale (ovvero di impoverimento o assenza di stimoli), Zuckerman (1979) ha parlato di ricerca di sensazioni (</a:t>
            </a:r>
            <a:r>
              <a:rPr lang="it-IT" altLang="it-IT" i="1">
                <a:latin typeface="Palatino-Italic" charset="0"/>
              </a:rPr>
              <a:t>sensation seeking</a:t>
            </a:r>
            <a:r>
              <a:rPr lang="it-IT" altLang="it-IT">
                <a:latin typeface="Palatino-Roman" charset="0"/>
              </a:rPr>
              <a:t>), elaborando un’apposita scala di personalità per misurare le differenze tra gli individui circa il loro bisogno di stimolazione. La </a:t>
            </a:r>
            <a:r>
              <a:rPr lang="it-IT" altLang="it-IT" i="1">
                <a:latin typeface="Palatino-Italic" charset="0"/>
              </a:rPr>
              <a:t>ricerca di sensazioni </a:t>
            </a:r>
            <a:r>
              <a:rPr lang="it-IT" altLang="it-IT">
                <a:latin typeface="Palatino-Roman" charset="0"/>
              </a:rPr>
              <a:t>consiste nel bisogno, che varia da individuo a individuo, di stimolazioni nuove, varie e complesse, unito alla disponibilità a correre rischi fisici e sociali per provarle.</a:t>
            </a:r>
          </a:p>
          <a:p>
            <a:endParaRPr lang="it-IT" altLang="it-IT"/>
          </a:p>
          <a:p>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51CB7629-1723-4C27-9716-FD7080D3F5C2}" type="slidenum">
              <a:rPr lang="en-US" altLang="it-IT"/>
              <a:pPr/>
              <a:t>9</a:t>
            </a:fld>
            <a:endParaRPr lang="en-US" altLang="it-IT"/>
          </a:p>
        </p:txBody>
      </p:sp>
      <p:sp>
        <p:nvSpPr>
          <p:cNvPr id="371714" name="Rectangle 2"/>
          <p:cNvSpPr>
            <a:spLocks noGrp="1" noRot="1" noChangeAspect="1" noChangeArrowheads="1" noTextEdit="1"/>
          </p:cNvSpPr>
          <p:nvPr>
            <p:ph type="sldImg"/>
          </p:nvPr>
        </p:nvSpPr>
        <p:spPr>
          <a:xfrm>
            <a:off x="854075" y="744538"/>
            <a:ext cx="4962525" cy="3722687"/>
          </a:xfrm>
          <a:ln/>
        </p:spPr>
      </p:sp>
      <p:sp>
        <p:nvSpPr>
          <p:cNvPr id="371715" name="Rectangle 3"/>
          <p:cNvSpPr>
            <a:spLocks noGrp="1" noChangeArrowheads="1"/>
          </p:cNvSpPr>
          <p:nvPr>
            <p:ph type="body" idx="1"/>
          </p:nvPr>
        </p:nvSpPr>
        <p:spPr>
          <a:xfrm>
            <a:off x="666909" y="4715539"/>
            <a:ext cx="5335270" cy="4466901"/>
          </a:xfrm>
        </p:spPr>
        <p:txBody>
          <a:bodyPr/>
          <a:lstStyle/>
          <a:p>
            <a:r>
              <a:rPr lang="it-IT" altLang="it-IT">
                <a:latin typeface="Palatino-Roman" charset="0"/>
              </a:rPr>
              <a:t>In generale, l’assunzione di un rischio può essere spiegata attraverso il cosiddetto </a:t>
            </a:r>
            <a:r>
              <a:rPr lang="it-IT" altLang="it-IT" i="1">
                <a:latin typeface="Palatino-Italic" charset="0"/>
              </a:rPr>
              <a:t>modello dell’investimento razionale</a:t>
            </a:r>
            <a:r>
              <a:rPr lang="it-IT" altLang="it-IT">
                <a:latin typeface="Palatino-Roman" charset="0"/>
              </a:rPr>
              <a:t>: si rischia per la possibilità – seppure incerta – di ottenere guadagno molto elevato e superiore all’investimento di partenza. Tuttavia questa teoria non dà conto di situazioni rischiose in cui l’incolumità e la vita stessa dell’individuo sono messe in pericolo senza prospettive di guadagni.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B2E9EF30-00DD-49BF-A4BB-3ECFD560C777}" type="slidenum">
              <a:rPr lang="en-US" altLang="it-IT"/>
              <a:pPr/>
              <a:t>10</a:t>
            </a:fld>
            <a:endParaRPr lang="en-US" altLang="it-IT"/>
          </a:p>
        </p:txBody>
      </p:sp>
      <p:sp>
        <p:nvSpPr>
          <p:cNvPr id="373762" name="Rectangle 2"/>
          <p:cNvSpPr>
            <a:spLocks noGrp="1" noRot="1" noChangeAspect="1" noChangeArrowheads="1" noTextEdit="1"/>
          </p:cNvSpPr>
          <p:nvPr>
            <p:ph type="sldImg"/>
          </p:nvPr>
        </p:nvSpPr>
        <p:spPr>
          <a:xfrm>
            <a:off x="854075" y="744538"/>
            <a:ext cx="4962525" cy="3722687"/>
          </a:xfrm>
          <a:ln/>
        </p:spPr>
      </p:sp>
      <p:sp>
        <p:nvSpPr>
          <p:cNvPr id="373763" name="Rectangle 3"/>
          <p:cNvSpPr>
            <a:spLocks noGrp="1" noChangeArrowheads="1"/>
          </p:cNvSpPr>
          <p:nvPr>
            <p:ph type="body" idx="1"/>
          </p:nvPr>
        </p:nvSpPr>
        <p:spPr>
          <a:xfrm>
            <a:off x="666909" y="4715539"/>
            <a:ext cx="5335270" cy="4466901"/>
          </a:xfrm>
        </p:spPr>
        <p:txBody>
          <a:bodyPr/>
          <a:lstStyle/>
          <a:p>
            <a:r>
              <a:rPr lang="it-IT" altLang="it-IT">
                <a:latin typeface="Palatino-Roman" charset="0"/>
              </a:rPr>
              <a:t>Il passaggio dalle teorie degli istinti alle teorie sulla riduzione di pulsioni portano a una più moderna definizione di </a:t>
            </a:r>
            <a:r>
              <a:rPr lang="it-IT" altLang="it-IT" i="1">
                <a:latin typeface="Palatino-Italic" charset="0"/>
              </a:rPr>
              <a:t>bisogno</a:t>
            </a:r>
            <a:r>
              <a:rPr lang="it-IT" altLang="it-IT">
                <a:latin typeface="Palatino-Roman" charset="0"/>
              </a:rPr>
              <a:t>. I bisogni rappresentano le tendenze fondamentali che dirigono il comportamento e il loro studio si intreccia con quello sulla personalità e sulle differenze individuali (</a:t>
            </a:r>
            <a:r>
              <a:rPr lang="it-IT" altLang="it-IT" i="1">
                <a:latin typeface="Palatino-Italic" charset="0"/>
              </a:rPr>
              <a:t>approcci disposizionali</a:t>
            </a:r>
            <a:r>
              <a:rPr lang="it-IT" altLang="it-IT">
                <a:latin typeface="Palatino-Roman" charset="0"/>
              </a:rPr>
              <a:t>).</a:t>
            </a:r>
          </a:p>
          <a:p>
            <a:r>
              <a:rPr lang="it-IT" altLang="it-IT">
                <a:solidFill>
                  <a:srgbClr val="000000"/>
                </a:solidFill>
                <a:latin typeface="Palatino-Roman" charset="0"/>
              </a:rPr>
              <a:t>Tra le classificazioni più importanti, Murray (1938) distinse tra </a:t>
            </a:r>
            <a:r>
              <a:rPr lang="it-IT" altLang="it-IT" b="1">
                <a:solidFill>
                  <a:srgbClr val="00FFFF"/>
                </a:solidFill>
                <a:latin typeface="Palatino-Bold" charset="0"/>
              </a:rPr>
              <a:t>bisogni primari </a:t>
            </a:r>
            <a:r>
              <a:rPr lang="it-IT" altLang="it-IT" i="1">
                <a:solidFill>
                  <a:srgbClr val="000000"/>
                </a:solidFill>
                <a:latin typeface="Palatino-Italic" charset="0"/>
              </a:rPr>
              <a:t>o viscerogeni</a:t>
            </a:r>
            <a:r>
              <a:rPr lang="it-IT" altLang="it-IT">
                <a:solidFill>
                  <a:srgbClr val="000000"/>
                </a:solidFill>
                <a:latin typeface="Palatino-Roman" charset="0"/>
              </a:rPr>
              <a:t>, che corrispondono alle necessità fisiche dell’organismo (fame e sete), e </a:t>
            </a:r>
            <a:r>
              <a:rPr lang="it-IT" altLang="it-IT" b="1">
                <a:solidFill>
                  <a:srgbClr val="00FFFF"/>
                </a:solidFill>
                <a:latin typeface="Palatino-Bold" charset="0"/>
              </a:rPr>
              <a:t>bisogni secondari </a:t>
            </a:r>
            <a:r>
              <a:rPr lang="it-IT" altLang="it-IT" i="1">
                <a:solidFill>
                  <a:srgbClr val="000000"/>
                </a:solidFill>
                <a:latin typeface="Palatino-Italic" charset="0"/>
              </a:rPr>
              <a:t>o psicogeni</a:t>
            </a:r>
            <a:r>
              <a:rPr lang="it-IT" altLang="it-IT">
                <a:solidFill>
                  <a:srgbClr val="000000"/>
                </a:solidFill>
                <a:latin typeface="Palatino-Roman" charset="0"/>
              </a:rPr>
              <a:t>, che non corrispondono ad alcun processo fisiologico ma vengono acquisiti nel corso dello sviluppo individuale tramite esperienze di apprendimento nella realtà sociale e culturale di riferimento.</a:t>
            </a:r>
          </a:p>
          <a:p>
            <a:r>
              <a:rPr lang="it-IT" altLang="it-IT">
                <a:solidFill>
                  <a:srgbClr val="000000"/>
                </a:solidFill>
                <a:latin typeface="Palatino-Roman" charset="0"/>
              </a:rPr>
              <a:t>Il modello di Maslow classifica i bisogni secondo una gerarchia e sostiene che, affinché bisogni più sofisticati possano sorgere, è necessario prima soddisfare alcuni bisogni di base (Maslow, 1970; 1987). Una volta soddisfatti, cioè, questi ultimi cessano di dominare l’organismo e l’organizzazione dei suoi comportamenti e lasciano spazio all’insorgere di altri bisogni di grado superiore. Il modello può essere rappresentato da una piramide, la cui base è formata dai bisogni primari e la cui parte superiore è composta da bisogni di ordine più elevato. Mentre i bisogni dei primi gradini della piramide (fisiologici e di sicurezza) sono detti </a:t>
            </a:r>
            <a:r>
              <a:rPr lang="it-IT" altLang="it-IT" b="1">
                <a:solidFill>
                  <a:srgbClr val="00FFFF"/>
                </a:solidFill>
                <a:latin typeface="Palatino-Bold" charset="0"/>
              </a:rPr>
              <a:t>bisogni di carenza</a:t>
            </a:r>
            <a:r>
              <a:rPr lang="it-IT" altLang="it-IT">
                <a:solidFill>
                  <a:srgbClr val="000000"/>
                </a:solidFill>
                <a:latin typeface="Palatino-Roman" charset="0"/>
              </a:rPr>
              <a:t>, ovvero descrescono in concomitanza con la loro soddisfazione, i successivi bisogni sono detti </a:t>
            </a:r>
            <a:r>
              <a:rPr lang="it-IT" altLang="it-IT" b="1">
                <a:solidFill>
                  <a:srgbClr val="00FFFF"/>
                </a:solidFill>
                <a:latin typeface="Palatino-Bold" charset="0"/>
              </a:rPr>
              <a:t>di crescita</a:t>
            </a:r>
            <a:r>
              <a:rPr lang="it-IT" altLang="it-IT">
                <a:solidFill>
                  <a:srgbClr val="000000"/>
                </a:solidFill>
                <a:latin typeface="Palatino-Roman" charset="0"/>
              </a:rPr>
              <a:t>, ovvero continuano a svilupparsi, non scompaiono ma sono inglobati negli stadi seguenti.</a:t>
            </a:r>
          </a:p>
          <a:p>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9DD3AA1-43F5-4F75-81D3-A2CC71BF9A12}" type="datetime1">
              <a:rPr lang="it-IT" smtClean="0"/>
              <a:t>29/10/2017</a:t>
            </a:fld>
            <a:endParaRPr lang="it-IT"/>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r>
              <a:rPr lang="it-IT" smtClean="0"/>
              <a:t>Progetto Giovani - Alessandria Martedì 31 ottobre 2017</a:t>
            </a:r>
            <a:endParaRPr lang="it-IT"/>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6BA07984-C57F-49F7-8732-F56618CFB046}" type="slidenum">
              <a:rPr lang="it-IT" smtClean="0"/>
              <a:t>‹N›</a:t>
            </a:fld>
            <a:endParaRPr lang="it-IT"/>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A473AC0A-6EF8-4560-A102-3156AFA68338}" type="datetime1">
              <a:rPr lang="it-IT" smtClean="0"/>
              <a:t>29/10/2017</a:t>
            </a:fld>
            <a:endParaRPr lang="it-IT"/>
          </a:p>
        </p:txBody>
      </p:sp>
      <p:sp>
        <p:nvSpPr>
          <p:cNvPr id="5" name="Footer Placeholder 4"/>
          <p:cNvSpPr>
            <a:spLocks noGrp="1"/>
          </p:cNvSpPr>
          <p:nvPr>
            <p:ph type="ftr" sz="quarter" idx="11"/>
          </p:nvPr>
        </p:nvSpPr>
        <p:spPr/>
        <p:txBody>
          <a:bodyPr/>
          <a:lstStyle/>
          <a:p>
            <a:r>
              <a:rPr lang="it-IT" smtClean="0"/>
              <a:t>Progetto Giovani - Alessandria Martedì 31 ottobre 2017</a:t>
            </a:r>
            <a:endParaRPr lang="it-IT"/>
          </a:p>
        </p:txBody>
      </p:sp>
      <p:sp>
        <p:nvSpPr>
          <p:cNvPr id="6" name="Slide Number Placeholder 5"/>
          <p:cNvSpPr>
            <a:spLocks noGrp="1"/>
          </p:cNvSpPr>
          <p:nvPr>
            <p:ph type="sldNum" sz="quarter" idx="12"/>
          </p:nvPr>
        </p:nvSpPr>
        <p:spPr/>
        <p:txBody>
          <a:bodyPr/>
          <a:lstStyle/>
          <a:p>
            <a:fld id="{6BA07984-C57F-49F7-8732-F56618CFB046}"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77B8E1D-FFF4-488D-9DBE-ED33571D0D2D}" type="datetime1">
              <a:rPr lang="it-IT" smtClean="0"/>
              <a:t>29/10/2017</a:t>
            </a:fld>
            <a:endParaRPr lang="it-IT"/>
          </a:p>
        </p:txBody>
      </p:sp>
      <p:sp>
        <p:nvSpPr>
          <p:cNvPr id="5" name="Footer Placeholder 4"/>
          <p:cNvSpPr>
            <a:spLocks noGrp="1"/>
          </p:cNvSpPr>
          <p:nvPr>
            <p:ph type="ftr" sz="quarter" idx="11"/>
          </p:nvPr>
        </p:nvSpPr>
        <p:spPr/>
        <p:txBody>
          <a:bodyPr/>
          <a:lstStyle/>
          <a:p>
            <a:r>
              <a:rPr lang="it-IT" smtClean="0"/>
              <a:t>Progetto Giovani - Alessandria Martedì 31 ottobre 2017</a:t>
            </a:r>
            <a:endParaRPr lang="it-IT"/>
          </a:p>
        </p:txBody>
      </p:sp>
      <p:sp>
        <p:nvSpPr>
          <p:cNvPr id="6" name="Slide Number Placeholder 5"/>
          <p:cNvSpPr>
            <a:spLocks noGrp="1"/>
          </p:cNvSpPr>
          <p:nvPr>
            <p:ph type="sldNum" sz="quarter" idx="12"/>
          </p:nvPr>
        </p:nvSpPr>
        <p:spPr>
          <a:xfrm>
            <a:off x="6096000" y="6356350"/>
            <a:ext cx="762000" cy="365125"/>
          </a:xfrm>
        </p:spPr>
        <p:txBody>
          <a:bodyPr/>
          <a:lstStyle/>
          <a:p>
            <a:fld id="{6BA07984-C57F-49F7-8732-F56618CFB046}" type="slidenum">
              <a:rPr lang="it-IT" smtClean="0"/>
              <a:t>‹N›</a:t>
            </a:fld>
            <a:endParaRPr lang="it-IT"/>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18204AD5-27B5-4DDA-852A-3A5F4E0232BD}" type="datetime1">
              <a:rPr lang="it-IT" smtClean="0"/>
              <a:t>29/10/2017</a:t>
            </a:fld>
            <a:endParaRPr lang="it-IT"/>
          </a:p>
        </p:txBody>
      </p:sp>
      <p:sp>
        <p:nvSpPr>
          <p:cNvPr id="5" name="Footer Placeholder 4"/>
          <p:cNvSpPr>
            <a:spLocks noGrp="1"/>
          </p:cNvSpPr>
          <p:nvPr>
            <p:ph type="ftr" sz="quarter" idx="11"/>
          </p:nvPr>
        </p:nvSpPr>
        <p:spPr/>
        <p:txBody>
          <a:bodyPr/>
          <a:lstStyle/>
          <a:p>
            <a:r>
              <a:rPr lang="it-IT" smtClean="0"/>
              <a:t>Progetto Giovani - Alessandria Martedì 31 ottobre 2017</a:t>
            </a:r>
            <a:endParaRPr lang="it-IT"/>
          </a:p>
        </p:txBody>
      </p:sp>
      <p:sp>
        <p:nvSpPr>
          <p:cNvPr id="6" name="Slide Number Placeholder 5"/>
          <p:cNvSpPr>
            <a:spLocks noGrp="1"/>
          </p:cNvSpPr>
          <p:nvPr>
            <p:ph type="sldNum" sz="quarter" idx="12"/>
          </p:nvPr>
        </p:nvSpPr>
        <p:spPr/>
        <p:txBody>
          <a:bodyPr/>
          <a:lstStyle/>
          <a:p>
            <a:fld id="{6BA07984-C57F-49F7-8732-F56618CFB046}"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25199F27-AF1C-4449-84D4-94B6B17C05ED}" type="datetime1">
              <a:rPr lang="it-IT" smtClean="0"/>
              <a:t>29/10/2017</a:t>
            </a:fld>
            <a:endParaRPr lang="it-IT"/>
          </a:p>
        </p:txBody>
      </p:sp>
      <p:sp>
        <p:nvSpPr>
          <p:cNvPr id="5" name="Footer Placeholder 4"/>
          <p:cNvSpPr>
            <a:spLocks noGrp="1"/>
          </p:cNvSpPr>
          <p:nvPr>
            <p:ph type="ftr" sz="quarter" idx="11"/>
          </p:nvPr>
        </p:nvSpPr>
        <p:spPr>
          <a:xfrm>
            <a:off x="5791200" y="6356350"/>
            <a:ext cx="2895600" cy="365125"/>
          </a:xfrm>
        </p:spPr>
        <p:txBody>
          <a:bodyPr/>
          <a:lstStyle/>
          <a:p>
            <a:r>
              <a:rPr lang="it-IT" smtClean="0"/>
              <a:t>Progetto Giovani - Alessandria Martedì 31 ottobre 2017</a:t>
            </a:r>
            <a:endParaRPr lang="it-IT"/>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6BA07984-C57F-49F7-8732-F56618CFB046}" type="slidenum">
              <a:rPr lang="it-IT" smtClean="0"/>
              <a:t>‹N›</a:t>
            </a:fld>
            <a:endParaRPr lang="it-IT"/>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4"/>
          <p:cNvSpPr>
            <a:spLocks noGrp="1"/>
          </p:cNvSpPr>
          <p:nvPr>
            <p:ph type="dt" sz="half" idx="10"/>
          </p:nvPr>
        </p:nvSpPr>
        <p:spPr/>
        <p:txBody>
          <a:bodyPr/>
          <a:lstStyle/>
          <a:p>
            <a:fld id="{0C35B10C-49E6-4C12-85DE-5DB8C738F534}" type="datetime1">
              <a:rPr lang="it-IT" smtClean="0"/>
              <a:t>29/10/2017</a:t>
            </a:fld>
            <a:endParaRPr lang="it-IT"/>
          </a:p>
        </p:txBody>
      </p:sp>
      <p:sp>
        <p:nvSpPr>
          <p:cNvPr id="6" name="Footer Placeholder 5"/>
          <p:cNvSpPr>
            <a:spLocks noGrp="1"/>
          </p:cNvSpPr>
          <p:nvPr>
            <p:ph type="ftr" sz="quarter" idx="11"/>
          </p:nvPr>
        </p:nvSpPr>
        <p:spPr/>
        <p:txBody>
          <a:bodyPr/>
          <a:lstStyle/>
          <a:p>
            <a:r>
              <a:rPr lang="it-IT" smtClean="0"/>
              <a:t>Progetto Giovani - Alessandria Martedì 31 ottobre 2017</a:t>
            </a:r>
            <a:endParaRPr lang="it-IT"/>
          </a:p>
        </p:txBody>
      </p:sp>
      <p:sp>
        <p:nvSpPr>
          <p:cNvPr id="7" name="Slide Number Placeholder 6"/>
          <p:cNvSpPr>
            <a:spLocks noGrp="1"/>
          </p:cNvSpPr>
          <p:nvPr>
            <p:ph type="sldNum" sz="quarter" idx="12"/>
          </p:nvPr>
        </p:nvSpPr>
        <p:spPr/>
        <p:txBody>
          <a:bodyPr/>
          <a:lstStyle/>
          <a:p>
            <a:fld id="{6BA07984-C57F-49F7-8732-F56618CFB046}"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8442053A-35FC-4748-A6C4-2D2230DE8E25}" type="datetime1">
              <a:rPr lang="it-IT" smtClean="0"/>
              <a:t>29/10/2017</a:t>
            </a:fld>
            <a:endParaRPr lang="it-IT"/>
          </a:p>
        </p:txBody>
      </p:sp>
      <p:sp>
        <p:nvSpPr>
          <p:cNvPr id="8" name="Footer Placeholder 7"/>
          <p:cNvSpPr>
            <a:spLocks noGrp="1"/>
          </p:cNvSpPr>
          <p:nvPr>
            <p:ph type="ftr" sz="quarter" idx="11"/>
          </p:nvPr>
        </p:nvSpPr>
        <p:spPr/>
        <p:txBody>
          <a:bodyPr/>
          <a:lstStyle/>
          <a:p>
            <a:r>
              <a:rPr lang="it-IT" smtClean="0"/>
              <a:t>Progetto Giovani - Alessandria Martedì 31 ottobre 2017</a:t>
            </a:r>
            <a:endParaRPr lang="it-IT"/>
          </a:p>
        </p:txBody>
      </p:sp>
      <p:sp>
        <p:nvSpPr>
          <p:cNvPr id="9" name="Slide Number Placeholder 8"/>
          <p:cNvSpPr>
            <a:spLocks noGrp="1"/>
          </p:cNvSpPr>
          <p:nvPr>
            <p:ph type="sldNum" sz="quarter" idx="12"/>
          </p:nvPr>
        </p:nvSpPr>
        <p:spPr/>
        <p:txBody>
          <a:bodyPr/>
          <a:lstStyle/>
          <a:p>
            <a:fld id="{6BA07984-C57F-49F7-8732-F56618CFB046}"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4D19F49C-7F57-4F03-8653-71A7202715BF}" type="datetime1">
              <a:rPr lang="it-IT" smtClean="0"/>
              <a:t>29/10/2017</a:t>
            </a:fld>
            <a:endParaRPr lang="it-IT"/>
          </a:p>
        </p:txBody>
      </p:sp>
      <p:sp>
        <p:nvSpPr>
          <p:cNvPr id="4" name="Footer Placeholder 3"/>
          <p:cNvSpPr>
            <a:spLocks noGrp="1"/>
          </p:cNvSpPr>
          <p:nvPr>
            <p:ph type="ftr" sz="quarter" idx="11"/>
          </p:nvPr>
        </p:nvSpPr>
        <p:spPr/>
        <p:txBody>
          <a:bodyPr/>
          <a:lstStyle/>
          <a:p>
            <a:r>
              <a:rPr lang="it-IT" smtClean="0"/>
              <a:t>Progetto Giovani - Alessandria Martedì 31 ottobre 2017</a:t>
            </a:r>
            <a:endParaRPr lang="it-IT"/>
          </a:p>
        </p:txBody>
      </p:sp>
      <p:sp>
        <p:nvSpPr>
          <p:cNvPr id="5" name="Slide Number Placeholder 4"/>
          <p:cNvSpPr>
            <a:spLocks noGrp="1"/>
          </p:cNvSpPr>
          <p:nvPr>
            <p:ph type="sldNum" sz="quarter" idx="12"/>
          </p:nvPr>
        </p:nvSpPr>
        <p:spPr/>
        <p:txBody>
          <a:bodyPr/>
          <a:lstStyle/>
          <a:p>
            <a:fld id="{6BA07984-C57F-49F7-8732-F56618CFB046}"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6207E-6B7D-4385-9539-114FE51C63F0}" type="datetime1">
              <a:rPr lang="it-IT" smtClean="0"/>
              <a:t>29/10/2017</a:t>
            </a:fld>
            <a:endParaRPr lang="it-IT"/>
          </a:p>
        </p:txBody>
      </p:sp>
      <p:sp>
        <p:nvSpPr>
          <p:cNvPr id="3" name="Footer Placeholder 2"/>
          <p:cNvSpPr>
            <a:spLocks noGrp="1"/>
          </p:cNvSpPr>
          <p:nvPr>
            <p:ph type="ftr" sz="quarter" idx="11"/>
          </p:nvPr>
        </p:nvSpPr>
        <p:spPr/>
        <p:txBody>
          <a:bodyPr/>
          <a:lstStyle/>
          <a:p>
            <a:r>
              <a:rPr lang="it-IT" smtClean="0"/>
              <a:t>Progetto Giovani - Alessandria Martedì 31 ottobre 2017</a:t>
            </a:r>
            <a:endParaRPr lang="it-IT"/>
          </a:p>
        </p:txBody>
      </p:sp>
      <p:sp>
        <p:nvSpPr>
          <p:cNvPr id="4" name="Slide Number Placeholder 3"/>
          <p:cNvSpPr>
            <a:spLocks noGrp="1"/>
          </p:cNvSpPr>
          <p:nvPr>
            <p:ph type="sldNum" sz="quarter" idx="12"/>
          </p:nvPr>
        </p:nvSpPr>
        <p:spPr/>
        <p:txBody>
          <a:bodyPr/>
          <a:lstStyle/>
          <a:p>
            <a:fld id="{6BA07984-C57F-49F7-8732-F56618CFB046}"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FE53CAD2-1C2A-4054-8E58-FBF3A4EF9320}" type="datetime1">
              <a:rPr lang="it-IT" smtClean="0"/>
              <a:t>29/10/2017</a:t>
            </a:fld>
            <a:endParaRPr lang="it-IT"/>
          </a:p>
        </p:txBody>
      </p:sp>
      <p:sp>
        <p:nvSpPr>
          <p:cNvPr id="6" name="Footer Placeholder 5"/>
          <p:cNvSpPr>
            <a:spLocks noGrp="1"/>
          </p:cNvSpPr>
          <p:nvPr>
            <p:ph type="ftr" sz="quarter" idx="11"/>
          </p:nvPr>
        </p:nvSpPr>
        <p:spPr/>
        <p:txBody>
          <a:bodyPr/>
          <a:lstStyle/>
          <a:p>
            <a:r>
              <a:rPr lang="it-IT" smtClean="0"/>
              <a:t>Progetto Giovani - Alessandria Martedì 31 ottobre 2017</a:t>
            </a:r>
            <a:endParaRPr lang="it-IT"/>
          </a:p>
        </p:txBody>
      </p:sp>
      <p:sp>
        <p:nvSpPr>
          <p:cNvPr id="7" name="Slide Number Placeholder 6"/>
          <p:cNvSpPr>
            <a:spLocks noGrp="1"/>
          </p:cNvSpPr>
          <p:nvPr>
            <p:ph type="sldNum" sz="quarter" idx="12"/>
          </p:nvPr>
        </p:nvSpPr>
        <p:spPr/>
        <p:txBody>
          <a:bodyPr/>
          <a:lstStyle/>
          <a:p>
            <a:fld id="{6BA07984-C57F-49F7-8732-F56618CFB046}" type="slidenum">
              <a:rPr lang="it-IT" smtClean="0"/>
              <a:t>‹N›</a:t>
            </a:fld>
            <a:endParaRPr lang="it-IT"/>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5" name="Date Placeholder 4"/>
          <p:cNvSpPr>
            <a:spLocks noGrp="1"/>
          </p:cNvSpPr>
          <p:nvPr>
            <p:ph type="dt" sz="half" idx="10"/>
          </p:nvPr>
        </p:nvSpPr>
        <p:spPr/>
        <p:txBody>
          <a:bodyPr/>
          <a:lstStyle/>
          <a:p>
            <a:fld id="{00143173-0DA4-45A7-A91E-D047B3217147}" type="datetime1">
              <a:rPr lang="it-IT" smtClean="0"/>
              <a:t>29/10/2017</a:t>
            </a:fld>
            <a:endParaRPr lang="it-IT"/>
          </a:p>
        </p:txBody>
      </p:sp>
      <p:sp>
        <p:nvSpPr>
          <p:cNvPr id="6" name="Footer Placeholder 5"/>
          <p:cNvSpPr>
            <a:spLocks noGrp="1"/>
          </p:cNvSpPr>
          <p:nvPr>
            <p:ph type="ftr" sz="quarter" idx="11"/>
          </p:nvPr>
        </p:nvSpPr>
        <p:spPr/>
        <p:txBody>
          <a:bodyPr/>
          <a:lstStyle/>
          <a:p>
            <a:r>
              <a:rPr lang="it-IT" smtClean="0"/>
              <a:t>Progetto Giovani - Alessandria Martedì 31 ottobre 2017</a:t>
            </a:r>
            <a:endParaRPr lang="it-IT"/>
          </a:p>
        </p:txBody>
      </p:sp>
      <p:sp>
        <p:nvSpPr>
          <p:cNvPr id="7" name="Slide Number Placeholder 6"/>
          <p:cNvSpPr>
            <a:spLocks noGrp="1"/>
          </p:cNvSpPr>
          <p:nvPr>
            <p:ph type="sldNum" sz="quarter" idx="12"/>
          </p:nvPr>
        </p:nvSpPr>
        <p:spPr/>
        <p:txBody>
          <a:bodyPr/>
          <a:lstStyle/>
          <a:p>
            <a:fld id="{6BA07984-C57F-49F7-8732-F56618CFB046}" type="slidenum">
              <a:rPr lang="it-IT" smtClean="0"/>
              <a:t>‹N›</a:t>
            </a:fld>
            <a:endParaRPr lang="it-IT"/>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6DF8D82-7DC0-4D8F-8E8F-692712BCBD09}" type="datetime1">
              <a:rPr lang="it-IT" smtClean="0"/>
              <a:t>29/10/2017</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it-IT" smtClean="0"/>
              <a:t>Progetto Giovani - Alessandria Martedì 31 ottobre 2017</a:t>
            </a:r>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6BA07984-C57F-49F7-8732-F56618CFB046}" type="slidenum">
              <a:rPr lang="it-IT" smtClean="0"/>
              <a:t>‹N›</a:t>
            </a:fld>
            <a:endParaRPr lang="it-IT"/>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Motivazione</a:t>
            </a:r>
            <a:endParaRPr lang="it-IT" dirty="0"/>
          </a:p>
        </p:txBody>
      </p:sp>
      <p:sp>
        <p:nvSpPr>
          <p:cNvPr id="3" name="Sottotitolo 2"/>
          <p:cNvSpPr>
            <a:spLocks noGrp="1"/>
          </p:cNvSpPr>
          <p:nvPr>
            <p:ph type="subTitle" idx="1"/>
          </p:nvPr>
        </p:nvSpPr>
        <p:spPr/>
        <p:txBody>
          <a:bodyPr>
            <a:normAutofit fontScale="77500" lnSpcReduction="20000"/>
          </a:bodyPr>
          <a:lstStyle/>
          <a:p>
            <a:r>
              <a:rPr lang="it-IT" dirty="0" smtClean="0"/>
              <a:t>Guido F. Amoretti – Dipartimento di Scienze della Formazione</a:t>
            </a:r>
          </a:p>
          <a:p>
            <a:r>
              <a:rPr lang="it-IT" dirty="0" smtClean="0"/>
              <a:t>Università di Genova</a:t>
            </a:r>
            <a:endParaRPr lang="it-IT" dirty="0"/>
          </a:p>
        </p:txBody>
      </p:sp>
      <p:sp>
        <p:nvSpPr>
          <p:cNvPr id="4" name="Segnaposto piè di pagina 3"/>
          <p:cNvSpPr>
            <a:spLocks noGrp="1"/>
          </p:cNvSpPr>
          <p:nvPr>
            <p:ph type="ftr" sz="quarter" idx="11"/>
          </p:nvPr>
        </p:nvSpPr>
        <p:spPr>
          <a:xfrm>
            <a:off x="4716016" y="6356350"/>
            <a:ext cx="3970784" cy="365125"/>
          </a:xfrm>
        </p:spPr>
        <p:txBody>
          <a:bodyPr/>
          <a:lstStyle/>
          <a:p>
            <a:r>
              <a:rPr lang="it-IT" smtClean="0"/>
              <a:t>Progetto Giovani - Alessandria Martedì 31 ottobre 2017</a:t>
            </a:r>
            <a:endParaRPr lang="it-IT" dirty="0"/>
          </a:p>
        </p:txBody>
      </p:sp>
    </p:spTree>
    <p:extLst>
      <p:ext uri="{BB962C8B-B14F-4D97-AF65-F5344CB8AC3E}">
        <p14:creationId xmlns:p14="http://schemas.microsoft.com/office/powerpoint/2010/main" val="3286453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42" name="AutoShape 6"/>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72743" name="Text Box 7"/>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72745" name="Line 9"/>
          <p:cNvSpPr>
            <a:spLocks noChangeShapeType="1"/>
          </p:cNvSpPr>
          <p:nvPr/>
        </p:nvSpPr>
        <p:spPr bwMode="auto">
          <a:xfrm>
            <a:off x="755650" y="1126491"/>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2747" name="Line 11"/>
          <p:cNvSpPr>
            <a:spLocks noChangeShapeType="1"/>
          </p:cNvSpPr>
          <p:nvPr/>
        </p:nvSpPr>
        <p:spPr bwMode="auto">
          <a:xfrm>
            <a:off x="755650" y="982028"/>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2748" name="Line 12"/>
          <p:cNvSpPr>
            <a:spLocks noChangeShapeType="1"/>
          </p:cNvSpPr>
          <p:nvPr/>
        </p:nvSpPr>
        <p:spPr bwMode="auto">
          <a:xfrm>
            <a:off x="827088" y="982028"/>
            <a:ext cx="0" cy="341800"/>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2751" name="AutoShape 15">
            <a:hlinkClick r:id="rId3" action="ppaction://hlinksldjump" highlightClick="1"/>
          </p:cNvPr>
          <p:cNvSpPr>
            <a:spLocks noChangeArrowheads="1"/>
          </p:cNvSpPr>
          <p:nvPr/>
        </p:nvSpPr>
        <p:spPr bwMode="auto">
          <a:xfrm>
            <a:off x="107950" y="6165850"/>
            <a:ext cx="1439863" cy="358775"/>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72757" name="Text Box 21"/>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72760" name="Rectangle 24"/>
          <p:cNvSpPr>
            <a:spLocks noChangeArrowheads="1"/>
          </p:cNvSpPr>
          <p:nvPr/>
        </p:nvSpPr>
        <p:spPr bwMode="auto">
          <a:xfrm>
            <a:off x="645477" y="98643"/>
            <a:ext cx="874791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it-IT" altLang="it-IT" sz="3600" dirty="0">
                <a:solidFill>
                  <a:schemeClr val="bg2"/>
                </a:solidFill>
                <a:effectLst>
                  <a:outerShdw blurRad="38100" dist="38100" dir="2700000" algn="tl">
                    <a:srgbClr val="000000">
                      <a:alpha val="43137"/>
                    </a:srgbClr>
                  </a:outerShdw>
                </a:effectLst>
                <a:latin typeface="+mj-lt"/>
              </a:rPr>
              <a:t>Classificare i bisogni e creare gerarchie motivazionali</a:t>
            </a:r>
          </a:p>
        </p:txBody>
      </p:sp>
      <p:sp>
        <p:nvSpPr>
          <p:cNvPr id="372761" name="Rectangle 25"/>
          <p:cNvSpPr>
            <a:spLocks noChangeArrowheads="1"/>
          </p:cNvSpPr>
          <p:nvPr/>
        </p:nvSpPr>
        <p:spPr bwMode="auto">
          <a:xfrm>
            <a:off x="0" y="1524000"/>
            <a:ext cx="76612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47675" indent="-447675">
              <a:defRPr sz="2400">
                <a:solidFill>
                  <a:schemeClr val="tx1"/>
                </a:solidFill>
                <a:latin typeface="Times New Roman" pitchFamily="18" charset="0"/>
              </a:defRPr>
            </a:lvl1pPr>
            <a:lvl2pPr marL="889000" indent="-439738">
              <a:defRPr sz="2400">
                <a:solidFill>
                  <a:schemeClr val="tx1"/>
                </a:solidFill>
                <a:latin typeface="Times New Roman" pitchFamily="18" charset="0"/>
              </a:defRPr>
            </a:lvl2pPr>
            <a:lvl3pPr marL="1293813" indent="-403225">
              <a:defRPr sz="2400">
                <a:solidFill>
                  <a:schemeClr val="tx1"/>
                </a:solidFill>
                <a:latin typeface="Times New Roman" pitchFamily="18" charset="0"/>
              </a:defRPr>
            </a:lvl3pPr>
            <a:lvl4pPr marL="1681163" indent="-385763">
              <a:defRPr sz="2400">
                <a:solidFill>
                  <a:schemeClr val="tx1"/>
                </a:solidFill>
                <a:latin typeface="Times New Roman" pitchFamily="18" charset="0"/>
              </a:defRPr>
            </a:lvl4pPr>
            <a:lvl5pPr marL="2070100" indent="-387350">
              <a:defRPr sz="2400">
                <a:solidFill>
                  <a:schemeClr val="tx1"/>
                </a:solidFill>
                <a:latin typeface="Times New Roman" pitchFamily="18" charset="0"/>
              </a:defRPr>
            </a:lvl5pPr>
            <a:lvl6pPr marL="2527300" indent="-387350" eaLnBrk="0" fontAlgn="base" hangingPunct="0">
              <a:spcBef>
                <a:spcPct val="0"/>
              </a:spcBef>
              <a:spcAft>
                <a:spcPct val="0"/>
              </a:spcAft>
              <a:defRPr sz="2400">
                <a:solidFill>
                  <a:schemeClr val="tx1"/>
                </a:solidFill>
                <a:latin typeface="Times New Roman" pitchFamily="18" charset="0"/>
              </a:defRPr>
            </a:lvl6pPr>
            <a:lvl7pPr marL="2984500" indent="-387350" eaLnBrk="0" fontAlgn="base" hangingPunct="0">
              <a:spcBef>
                <a:spcPct val="0"/>
              </a:spcBef>
              <a:spcAft>
                <a:spcPct val="0"/>
              </a:spcAft>
              <a:defRPr sz="2400">
                <a:solidFill>
                  <a:schemeClr val="tx1"/>
                </a:solidFill>
                <a:latin typeface="Times New Roman" pitchFamily="18" charset="0"/>
              </a:defRPr>
            </a:lvl7pPr>
            <a:lvl8pPr marL="3441700" indent="-387350" eaLnBrk="0" fontAlgn="base" hangingPunct="0">
              <a:spcBef>
                <a:spcPct val="0"/>
              </a:spcBef>
              <a:spcAft>
                <a:spcPct val="0"/>
              </a:spcAft>
              <a:defRPr sz="2400">
                <a:solidFill>
                  <a:schemeClr val="tx1"/>
                </a:solidFill>
                <a:latin typeface="Times New Roman" pitchFamily="18" charset="0"/>
              </a:defRPr>
            </a:lvl8pPr>
            <a:lvl9pPr marL="3898900" indent="-38735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it-IT" altLang="it-IT" sz="2200">
                <a:latin typeface="Arial" pitchFamily="34" charset="0"/>
              </a:rPr>
              <a:t>	Murray (1983): </a:t>
            </a:r>
            <a:r>
              <a:rPr lang="it-IT" altLang="it-IT" sz="2200" b="1">
                <a:solidFill>
                  <a:srgbClr val="990033"/>
                </a:solidFill>
                <a:latin typeface="Arial" pitchFamily="34" charset="0"/>
              </a:rPr>
              <a:t>Bisogni primari</a:t>
            </a:r>
            <a:r>
              <a:rPr lang="it-IT" altLang="it-IT" sz="2200">
                <a:solidFill>
                  <a:srgbClr val="990033"/>
                </a:solidFill>
                <a:latin typeface="Arial" pitchFamily="34" charset="0"/>
              </a:rPr>
              <a:t> </a:t>
            </a:r>
            <a:r>
              <a:rPr lang="it-IT" altLang="it-IT" sz="2200">
                <a:latin typeface="Arial" pitchFamily="34" charset="0"/>
              </a:rPr>
              <a:t>e</a:t>
            </a:r>
            <a:r>
              <a:rPr lang="it-IT" altLang="it-IT" sz="2200">
                <a:solidFill>
                  <a:srgbClr val="990033"/>
                </a:solidFill>
                <a:latin typeface="Arial" pitchFamily="34" charset="0"/>
              </a:rPr>
              <a:t> </a:t>
            </a:r>
            <a:r>
              <a:rPr lang="it-IT" altLang="it-IT" sz="2200" b="1">
                <a:solidFill>
                  <a:srgbClr val="990033"/>
                </a:solidFill>
                <a:latin typeface="Arial" pitchFamily="34" charset="0"/>
              </a:rPr>
              <a:t>Bisogni secondari</a:t>
            </a:r>
            <a:r>
              <a:rPr lang="it-IT" altLang="it-IT" sz="2200">
                <a:latin typeface="Arial" pitchFamily="34" charset="0"/>
              </a:rPr>
              <a:t>.</a:t>
            </a:r>
          </a:p>
          <a:p>
            <a:pPr lvl="1">
              <a:spcBef>
                <a:spcPct val="20000"/>
              </a:spcBef>
              <a:buFontTx/>
              <a:buChar char="–"/>
            </a:pPr>
            <a:r>
              <a:rPr lang="it-IT" altLang="it-IT" sz="2000">
                <a:latin typeface="Arial" pitchFamily="34" charset="0"/>
              </a:rPr>
              <a:t>McClelland (1985) tre grandi classi di bisogni secondari: il </a:t>
            </a:r>
            <a:r>
              <a:rPr lang="it-IT" altLang="it-IT" sz="2000" i="1">
                <a:latin typeface="Arial" pitchFamily="34" charset="0"/>
              </a:rPr>
              <a:t>bisogno di successo, di affiliazione e di potere</a:t>
            </a:r>
            <a:r>
              <a:rPr lang="it-IT" altLang="it-IT" sz="2000">
                <a:latin typeface="Arial" pitchFamily="34" charset="0"/>
              </a:rPr>
              <a:t>.</a:t>
            </a:r>
          </a:p>
        </p:txBody>
      </p:sp>
      <p:sp>
        <p:nvSpPr>
          <p:cNvPr id="372762" name="Rectangle 26"/>
          <p:cNvSpPr>
            <a:spLocks noChangeArrowheads="1"/>
          </p:cNvSpPr>
          <p:nvPr/>
        </p:nvSpPr>
        <p:spPr bwMode="auto">
          <a:xfrm>
            <a:off x="609600" y="3048000"/>
            <a:ext cx="4191000" cy="258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20000"/>
              </a:spcBef>
              <a:buClr>
                <a:schemeClr val="accent1"/>
              </a:buClr>
              <a:buSzPct val="70000"/>
              <a:buFont typeface="Wingdings" pitchFamily="2" charset="2"/>
              <a:buChar char="n"/>
            </a:pPr>
            <a:r>
              <a:rPr lang="it-IT" altLang="it-IT" b="1">
                <a:latin typeface="Arial" pitchFamily="34" charset="0"/>
              </a:rPr>
              <a:t>   </a:t>
            </a:r>
            <a:r>
              <a:rPr lang="it-IT" altLang="it-IT" b="1">
                <a:solidFill>
                  <a:srgbClr val="990033"/>
                </a:solidFill>
                <a:latin typeface="Arial" pitchFamily="34" charset="0"/>
              </a:rPr>
              <a:t>Gerarchia dei bisogni</a:t>
            </a:r>
            <a:r>
              <a:rPr lang="it-IT" altLang="it-IT">
                <a:latin typeface="Arial" pitchFamily="34" charset="0"/>
              </a:rPr>
              <a:t> </a:t>
            </a:r>
            <a:r>
              <a:rPr lang="it-IT" altLang="it-IT" sz="2000">
                <a:latin typeface="Arial" pitchFamily="34" charset="0"/>
              </a:rPr>
              <a:t>(Maslow, 1970):</a:t>
            </a:r>
          </a:p>
          <a:p>
            <a:pPr lvl="1" eaLnBrk="1" hangingPunct="1">
              <a:spcBef>
                <a:spcPct val="20000"/>
              </a:spcBef>
              <a:buClr>
                <a:schemeClr val="accent1"/>
              </a:buClr>
              <a:buSzPct val="70000"/>
              <a:buFont typeface="Wingdings" pitchFamily="2" charset="2"/>
              <a:buChar char="n"/>
            </a:pPr>
            <a:r>
              <a:rPr lang="it-IT" altLang="it-IT" sz="2000">
                <a:latin typeface="Arial" pitchFamily="34" charset="0"/>
              </a:rPr>
              <a:t> Bisogno di autorealizzazione</a:t>
            </a:r>
          </a:p>
          <a:p>
            <a:pPr lvl="1" eaLnBrk="1" hangingPunct="1">
              <a:spcBef>
                <a:spcPct val="20000"/>
              </a:spcBef>
              <a:buClr>
                <a:schemeClr val="accent1"/>
              </a:buClr>
              <a:buSzPct val="70000"/>
              <a:buFont typeface="Wingdings" pitchFamily="2" charset="2"/>
              <a:buChar char="n"/>
            </a:pPr>
            <a:r>
              <a:rPr lang="it-IT" altLang="it-IT" sz="2000">
                <a:latin typeface="Arial" pitchFamily="34" charset="0"/>
              </a:rPr>
              <a:t> Bisogno di stima</a:t>
            </a:r>
          </a:p>
          <a:p>
            <a:pPr lvl="1" eaLnBrk="1" hangingPunct="1">
              <a:spcBef>
                <a:spcPct val="20000"/>
              </a:spcBef>
              <a:buClr>
                <a:schemeClr val="accent1"/>
              </a:buClr>
              <a:buSzPct val="70000"/>
              <a:buFont typeface="Wingdings" pitchFamily="2" charset="2"/>
              <a:buChar char="n"/>
            </a:pPr>
            <a:r>
              <a:rPr lang="it-IT" altLang="it-IT" sz="2000">
                <a:latin typeface="Arial" pitchFamily="34" charset="0"/>
              </a:rPr>
              <a:t> Bisogno di appartenenza</a:t>
            </a:r>
          </a:p>
          <a:p>
            <a:pPr lvl="1" eaLnBrk="1" hangingPunct="1">
              <a:spcBef>
                <a:spcPct val="20000"/>
              </a:spcBef>
              <a:buClr>
                <a:schemeClr val="accent1"/>
              </a:buClr>
              <a:buSzPct val="70000"/>
              <a:buFont typeface="Wingdings" pitchFamily="2" charset="2"/>
              <a:buChar char="n"/>
            </a:pPr>
            <a:r>
              <a:rPr lang="it-IT" altLang="it-IT" sz="2000">
                <a:latin typeface="Arial" pitchFamily="34" charset="0"/>
              </a:rPr>
              <a:t> Bisogno di sicurezza</a:t>
            </a:r>
          </a:p>
          <a:p>
            <a:pPr lvl="1" eaLnBrk="1" hangingPunct="1">
              <a:spcBef>
                <a:spcPct val="20000"/>
              </a:spcBef>
              <a:buClr>
                <a:schemeClr val="accent1"/>
              </a:buClr>
              <a:buSzPct val="70000"/>
              <a:buFont typeface="Wingdings" pitchFamily="2" charset="2"/>
              <a:buChar char="n"/>
            </a:pPr>
            <a:r>
              <a:rPr lang="it-IT" altLang="it-IT" sz="2000">
                <a:latin typeface="Arial" pitchFamily="34" charset="0"/>
              </a:rPr>
              <a:t> Bisogni fisiologici </a:t>
            </a:r>
          </a:p>
        </p:txBody>
      </p:sp>
      <p:pic>
        <p:nvPicPr>
          <p:cNvPr id="372765"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263" y="2636838"/>
            <a:ext cx="3600450" cy="336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egnaposto piè di pagina 1"/>
          <p:cNvSpPr>
            <a:spLocks noGrp="1"/>
          </p:cNvSpPr>
          <p:nvPr>
            <p:ph type="ftr" sz="quarter" idx="11"/>
          </p:nvPr>
        </p:nvSpPr>
        <p:spPr>
          <a:xfrm>
            <a:off x="2555776" y="6356350"/>
            <a:ext cx="4176464" cy="385018"/>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90" name="AutoShape 6"/>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74791" name="Text Box 7"/>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grpSp>
        <p:nvGrpSpPr>
          <p:cNvPr id="374814" name="Group 30"/>
          <p:cNvGrpSpPr>
            <a:grpSpLocks/>
          </p:cNvGrpSpPr>
          <p:nvPr/>
        </p:nvGrpSpPr>
        <p:grpSpPr bwMode="auto">
          <a:xfrm>
            <a:off x="755650" y="908050"/>
            <a:ext cx="3455988" cy="433388"/>
            <a:chOff x="476" y="572"/>
            <a:chExt cx="2177" cy="273"/>
          </a:xfrm>
        </p:grpSpPr>
        <p:grpSp>
          <p:nvGrpSpPr>
            <p:cNvPr id="374813" name="Group 29"/>
            <p:cNvGrpSpPr>
              <a:grpSpLocks/>
            </p:cNvGrpSpPr>
            <p:nvPr/>
          </p:nvGrpSpPr>
          <p:grpSpPr bwMode="auto">
            <a:xfrm>
              <a:off x="476" y="663"/>
              <a:ext cx="2177" cy="46"/>
              <a:chOff x="476" y="663"/>
              <a:chExt cx="2177" cy="46"/>
            </a:xfrm>
          </p:grpSpPr>
          <p:sp>
            <p:nvSpPr>
              <p:cNvPr id="374793" name="Line 9"/>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4794" name="Line 10"/>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374795" name="Line 11"/>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4796" name="Line 12"/>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374806" name="Text Box 2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74809" name="Rectangle 25"/>
          <p:cNvSpPr>
            <a:spLocks noGrp="1" noChangeArrowheads="1"/>
          </p:cNvSpPr>
          <p:nvPr>
            <p:ph type="title"/>
          </p:nvPr>
        </p:nvSpPr>
        <p:spPr>
          <a:xfrm>
            <a:off x="876635" y="-314478"/>
            <a:ext cx="7467600" cy="1412875"/>
          </a:xfrm>
          <a:noFill/>
          <a:ln/>
        </p:spPr>
        <p:txBody>
          <a:bodyPr anchor="b">
            <a:normAutofit/>
          </a:bodyPr>
          <a:lstStyle/>
          <a:p>
            <a:pPr algn="l"/>
            <a:r>
              <a:rPr lang="it-IT" altLang="it-IT" sz="3600" dirty="0">
                <a:solidFill>
                  <a:schemeClr val="bg2"/>
                </a:solidFill>
              </a:rPr>
              <a:t>Le teorie socio-cognitive: la motivazione alla riuscita</a:t>
            </a:r>
          </a:p>
        </p:txBody>
      </p:sp>
      <p:sp>
        <p:nvSpPr>
          <p:cNvPr id="374810" name="Rectangle 26"/>
          <p:cNvSpPr>
            <a:spLocks noChangeArrowheads="1"/>
          </p:cNvSpPr>
          <p:nvPr/>
        </p:nvSpPr>
        <p:spPr bwMode="auto">
          <a:xfrm>
            <a:off x="395288" y="1557338"/>
            <a:ext cx="7056437" cy="15843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itchFamily="18" charset="0"/>
              </a:defRPr>
            </a:lvl1pPr>
            <a:lvl2pPr marL="915988" indent="-439738">
              <a:defRPr sz="2400">
                <a:solidFill>
                  <a:schemeClr val="tx1"/>
                </a:solidFill>
                <a:latin typeface="Times New Roman" pitchFamily="18" charset="0"/>
              </a:defRPr>
            </a:lvl2pPr>
            <a:lvl3pPr marL="1509713" indent="-403225">
              <a:defRPr sz="2400">
                <a:solidFill>
                  <a:schemeClr val="tx1"/>
                </a:solidFill>
                <a:latin typeface="Times New Roman" pitchFamily="18" charset="0"/>
              </a:defRPr>
            </a:lvl3pPr>
            <a:lvl4pPr marL="2085975" indent="-385763">
              <a:defRPr sz="2400">
                <a:solidFill>
                  <a:schemeClr val="tx1"/>
                </a:solidFill>
                <a:latin typeface="Times New Roman" pitchFamily="18" charset="0"/>
              </a:defRPr>
            </a:lvl4pPr>
            <a:lvl5pPr marL="2663825" indent="-387350">
              <a:defRPr sz="2400">
                <a:solidFill>
                  <a:schemeClr val="tx1"/>
                </a:solidFill>
                <a:latin typeface="Times New Roman" pitchFamily="18" charset="0"/>
              </a:defRPr>
            </a:lvl5pPr>
            <a:lvl6pPr marL="3121025" indent="-387350" eaLnBrk="0" fontAlgn="base" hangingPunct="0">
              <a:spcBef>
                <a:spcPct val="0"/>
              </a:spcBef>
              <a:spcAft>
                <a:spcPct val="0"/>
              </a:spcAft>
              <a:defRPr sz="2400">
                <a:solidFill>
                  <a:schemeClr val="tx1"/>
                </a:solidFill>
                <a:latin typeface="Times New Roman" pitchFamily="18" charset="0"/>
              </a:defRPr>
            </a:lvl6pPr>
            <a:lvl7pPr marL="3578225" indent="-387350" eaLnBrk="0" fontAlgn="base" hangingPunct="0">
              <a:spcBef>
                <a:spcPct val="0"/>
              </a:spcBef>
              <a:spcAft>
                <a:spcPct val="0"/>
              </a:spcAft>
              <a:defRPr sz="2400">
                <a:solidFill>
                  <a:schemeClr val="tx1"/>
                </a:solidFill>
                <a:latin typeface="Times New Roman" pitchFamily="18" charset="0"/>
              </a:defRPr>
            </a:lvl7pPr>
            <a:lvl8pPr marL="4035425" indent="-387350" eaLnBrk="0" fontAlgn="base" hangingPunct="0">
              <a:spcBef>
                <a:spcPct val="0"/>
              </a:spcBef>
              <a:spcAft>
                <a:spcPct val="0"/>
              </a:spcAft>
              <a:defRPr sz="2400">
                <a:solidFill>
                  <a:schemeClr val="tx1"/>
                </a:solidFill>
                <a:latin typeface="Times New Roman" pitchFamily="18" charset="0"/>
              </a:defRPr>
            </a:lvl8pPr>
            <a:lvl9pPr marL="4492625" indent="-38735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it-IT" altLang="it-IT" b="1">
                <a:solidFill>
                  <a:srgbClr val="990033"/>
                </a:solidFill>
                <a:latin typeface="Arial" pitchFamily="34" charset="0"/>
              </a:rPr>
              <a:t>Approccio Cognitivista</a:t>
            </a:r>
            <a:r>
              <a:rPr lang="it-IT" altLang="it-IT">
                <a:latin typeface="Arial" pitchFamily="34" charset="0"/>
              </a:rPr>
              <a:t>: </a:t>
            </a:r>
            <a:r>
              <a:rPr lang="it-IT" altLang="it-IT" sz="2200">
                <a:latin typeface="Arial" pitchFamily="34" charset="0"/>
              </a:rPr>
              <a:t>Motivazione risulta da </a:t>
            </a:r>
            <a:r>
              <a:rPr lang="it-IT" altLang="it-IT" sz="2200" i="1">
                <a:latin typeface="Arial" pitchFamily="34" charset="0"/>
              </a:rPr>
              <a:t>processi di pensiero</a:t>
            </a:r>
            <a:r>
              <a:rPr lang="it-IT" altLang="it-IT" sz="2200">
                <a:latin typeface="Arial" pitchFamily="34" charset="0"/>
              </a:rPr>
              <a:t> </a:t>
            </a:r>
            <a:r>
              <a:rPr lang="it-IT" altLang="it-IT" sz="2200">
                <a:latin typeface="Arial" pitchFamily="34" charset="0"/>
                <a:sym typeface="Wingdings" pitchFamily="2" charset="2"/>
              </a:rPr>
              <a:t></a:t>
            </a:r>
            <a:r>
              <a:rPr lang="it-IT" altLang="it-IT" sz="2200">
                <a:latin typeface="Arial" pitchFamily="34" charset="0"/>
              </a:rPr>
              <a:t> capacità di pianificazione, processi di attribuzione causale e valutazione possibilità di coping</a:t>
            </a:r>
          </a:p>
        </p:txBody>
      </p:sp>
      <p:sp>
        <p:nvSpPr>
          <p:cNvPr id="374811" name="Rectangle 27"/>
          <p:cNvSpPr>
            <a:spLocks noChangeArrowheads="1"/>
          </p:cNvSpPr>
          <p:nvPr/>
        </p:nvSpPr>
        <p:spPr bwMode="auto">
          <a:xfrm>
            <a:off x="914400" y="3886200"/>
            <a:ext cx="7391400" cy="1127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20000"/>
              </a:spcBef>
              <a:buClr>
                <a:schemeClr val="accent1"/>
              </a:buClr>
              <a:buSzPct val="70000"/>
              <a:buFont typeface="Wingdings" pitchFamily="2" charset="2"/>
              <a:buChar char="n"/>
            </a:pPr>
            <a:r>
              <a:rPr lang="it-IT" altLang="it-IT" b="1">
                <a:latin typeface="Arial" pitchFamily="34" charset="0"/>
              </a:rPr>
              <a:t> </a:t>
            </a:r>
            <a:r>
              <a:rPr lang="it-IT" altLang="it-IT" b="1">
                <a:solidFill>
                  <a:srgbClr val="990033"/>
                </a:solidFill>
                <a:latin typeface="Arial" pitchFamily="34" charset="0"/>
              </a:rPr>
              <a:t>Teoria dell’utilità soggettivamente attesa (USA)</a:t>
            </a:r>
            <a:r>
              <a:rPr lang="it-IT" altLang="it-IT">
                <a:solidFill>
                  <a:srgbClr val="990033"/>
                </a:solidFill>
                <a:latin typeface="Arial" pitchFamily="34" charset="0"/>
              </a:rPr>
              <a:t>:</a:t>
            </a:r>
            <a:r>
              <a:rPr lang="it-IT" altLang="it-IT">
                <a:latin typeface="Arial" pitchFamily="34" charset="0"/>
              </a:rPr>
              <a:t> </a:t>
            </a:r>
            <a:r>
              <a:rPr lang="it-IT" altLang="it-IT" sz="2200">
                <a:latin typeface="Arial" pitchFamily="34" charset="0"/>
              </a:rPr>
              <a:t>le scelte che ogni soggetto compie possono essere scomposte in probabilità e preferenze (Edwards 1961)</a:t>
            </a:r>
          </a:p>
        </p:txBody>
      </p:sp>
      <p:sp>
        <p:nvSpPr>
          <p:cNvPr id="374812" name="Rectangle 28"/>
          <p:cNvSpPr>
            <a:spLocks noChangeArrowheads="1"/>
          </p:cNvSpPr>
          <p:nvPr/>
        </p:nvSpPr>
        <p:spPr bwMode="auto">
          <a:xfrm>
            <a:off x="4267200" y="3352800"/>
            <a:ext cx="533400" cy="4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lnSpc>
                <a:spcPct val="90000"/>
              </a:lnSpc>
              <a:spcBef>
                <a:spcPct val="20000"/>
              </a:spcBef>
              <a:buClr>
                <a:schemeClr val="accent1"/>
              </a:buClr>
              <a:buSzPct val="70000"/>
              <a:buFont typeface="Wingdings" pitchFamily="2" charset="2"/>
              <a:buNone/>
            </a:pPr>
            <a:r>
              <a:rPr lang="it-IT" altLang="it-IT">
                <a:latin typeface="Arial" pitchFamily="34" charset="0"/>
                <a:sym typeface="Wingdings" pitchFamily="2" charset="2"/>
              </a:rPr>
              <a:t></a:t>
            </a:r>
          </a:p>
        </p:txBody>
      </p:sp>
      <p:sp>
        <p:nvSpPr>
          <p:cNvPr id="2" name="Segnaposto piè di pagina 1"/>
          <p:cNvSpPr>
            <a:spLocks noGrp="1"/>
          </p:cNvSpPr>
          <p:nvPr>
            <p:ph type="ftr" sz="quarter" idx="11"/>
          </p:nvPr>
        </p:nvSpPr>
        <p:spPr>
          <a:xfrm>
            <a:off x="2627784" y="6356350"/>
            <a:ext cx="4032448" cy="365125"/>
          </a:xfrm>
        </p:spPr>
        <p:txBody>
          <a:bodyPr/>
          <a:lstStyle/>
          <a:p>
            <a:r>
              <a:rPr lang="it-IT" smtClean="0"/>
              <a:t>Progetto Giovani - Alessandria Martedì 31 ottobre 2017</a:t>
            </a: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1111" name="Group 7"/>
          <p:cNvGrpSpPr>
            <a:grpSpLocks/>
          </p:cNvGrpSpPr>
          <p:nvPr/>
        </p:nvGrpSpPr>
        <p:grpSpPr bwMode="auto">
          <a:xfrm>
            <a:off x="755650" y="908050"/>
            <a:ext cx="3455988" cy="433388"/>
            <a:chOff x="476" y="572"/>
            <a:chExt cx="2177" cy="273"/>
          </a:xfrm>
        </p:grpSpPr>
        <p:grpSp>
          <p:nvGrpSpPr>
            <p:cNvPr id="431112" name="Group 8"/>
            <p:cNvGrpSpPr>
              <a:grpSpLocks/>
            </p:cNvGrpSpPr>
            <p:nvPr/>
          </p:nvGrpSpPr>
          <p:grpSpPr bwMode="auto">
            <a:xfrm>
              <a:off x="476" y="663"/>
              <a:ext cx="2177" cy="46"/>
              <a:chOff x="476" y="663"/>
              <a:chExt cx="2177" cy="46"/>
            </a:xfrm>
          </p:grpSpPr>
          <p:sp>
            <p:nvSpPr>
              <p:cNvPr id="431113" name="Line 9"/>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1114" name="Line 10"/>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1115" name="Line 11"/>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1116" name="Line 12"/>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1117" name="AutoShape 13"/>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1118" name="Text Box 14"/>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31119" name="Text Box 15"/>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31124" name="Rectangle 20"/>
          <p:cNvSpPr>
            <a:spLocks noGrp="1" noChangeArrowheads="1"/>
          </p:cNvSpPr>
          <p:nvPr>
            <p:ph type="title"/>
          </p:nvPr>
        </p:nvSpPr>
        <p:spPr>
          <a:xfrm>
            <a:off x="838200" y="-304800"/>
            <a:ext cx="7694240" cy="1412875"/>
          </a:xfrm>
          <a:noFill/>
          <a:ln/>
        </p:spPr>
        <p:txBody>
          <a:bodyPr anchor="b">
            <a:normAutofit/>
          </a:bodyPr>
          <a:lstStyle/>
          <a:p>
            <a:pPr algn="l"/>
            <a:r>
              <a:rPr lang="it-IT" altLang="it-IT" sz="3600" dirty="0">
                <a:solidFill>
                  <a:schemeClr val="bg2"/>
                </a:solidFill>
              </a:rPr>
              <a:t>Le teorie socio-cognitive: la motivazione alla riuscita</a:t>
            </a:r>
          </a:p>
        </p:txBody>
      </p:sp>
      <p:sp>
        <p:nvSpPr>
          <p:cNvPr id="431125" name="Rectangle 21"/>
          <p:cNvSpPr>
            <a:spLocks noGrp="1" noChangeArrowheads="1"/>
          </p:cNvSpPr>
          <p:nvPr>
            <p:ph idx="1"/>
          </p:nvPr>
        </p:nvSpPr>
        <p:spPr>
          <a:xfrm>
            <a:off x="685800" y="1905000"/>
            <a:ext cx="3124200" cy="4191000"/>
          </a:xfrm>
          <a:noFill/>
          <a:ln cap="flat">
            <a:solidFill>
              <a:schemeClr val="tx1"/>
            </a:solidFill>
            <a:miter lim="800000"/>
            <a:headEnd/>
            <a:tailEnd/>
          </a:ln>
        </p:spPr>
        <p:txBody>
          <a:bodyPr>
            <a:normAutofit fontScale="92500" lnSpcReduction="10000"/>
          </a:bodyPr>
          <a:lstStyle/>
          <a:p>
            <a:pPr marL="0" indent="0">
              <a:lnSpc>
                <a:spcPct val="90000"/>
              </a:lnSpc>
            </a:pPr>
            <a:r>
              <a:rPr lang="it-IT" altLang="it-IT" sz="2400" b="1"/>
              <a:t>  Atkinson, 1963</a:t>
            </a:r>
          </a:p>
          <a:p>
            <a:pPr marL="0" indent="0" algn="ctr">
              <a:lnSpc>
                <a:spcPct val="90000"/>
              </a:lnSpc>
            </a:pPr>
            <a:endParaRPr lang="it-IT" altLang="it-IT" sz="1200" b="1"/>
          </a:p>
          <a:p>
            <a:pPr marL="0" indent="0" algn="ctr">
              <a:lnSpc>
                <a:spcPct val="90000"/>
              </a:lnSpc>
              <a:buFontTx/>
              <a:buNone/>
            </a:pPr>
            <a:r>
              <a:rPr lang="it-IT" altLang="it-IT" u="sng"/>
              <a:t>Motivazione</a:t>
            </a:r>
            <a:r>
              <a:rPr lang="it-IT" altLang="it-IT"/>
              <a:t> = </a:t>
            </a:r>
          </a:p>
          <a:p>
            <a:pPr marL="0" indent="0" algn="ctr">
              <a:lnSpc>
                <a:spcPct val="90000"/>
              </a:lnSpc>
              <a:buFontTx/>
              <a:buNone/>
            </a:pPr>
            <a:endParaRPr lang="it-IT" altLang="it-IT"/>
          </a:p>
          <a:p>
            <a:pPr marL="0" indent="0" algn="ctr">
              <a:lnSpc>
                <a:spcPct val="90000"/>
              </a:lnSpc>
              <a:buFontTx/>
              <a:buNone/>
            </a:pPr>
            <a:r>
              <a:rPr lang="it-IT" altLang="it-IT"/>
              <a:t>livello di aspirazione</a:t>
            </a:r>
          </a:p>
          <a:p>
            <a:pPr marL="0" indent="0" algn="ctr">
              <a:lnSpc>
                <a:spcPct val="90000"/>
              </a:lnSpc>
              <a:buFontTx/>
              <a:buNone/>
            </a:pPr>
            <a:r>
              <a:rPr lang="it-IT" altLang="it-IT"/>
              <a:t>*</a:t>
            </a:r>
          </a:p>
          <a:p>
            <a:pPr marL="0" indent="0" algn="ctr">
              <a:lnSpc>
                <a:spcPct val="90000"/>
              </a:lnSpc>
              <a:buFontTx/>
              <a:buNone/>
            </a:pPr>
            <a:r>
              <a:rPr lang="it-IT" altLang="it-IT"/>
              <a:t>probabilità di successo</a:t>
            </a:r>
          </a:p>
          <a:p>
            <a:pPr marL="0" indent="0" algn="ctr">
              <a:lnSpc>
                <a:spcPct val="90000"/>
              </a:lnSpc>
              <a:buFontTx/>
              <a:buNone/>
            </a:pPr>
            <a:r>
              <a:rPr lang="it-IT" altLang="it-IT"/>
              <a:t>*</a:t>
            </a:r>
          </a:p>
          <a:p>
            <a:pPr marL="0" indent="0" algn="ctr">
              <a:lnSpc>
                <a:spcPct val="90000"/>
              </a:lnSpc>
              <a:buFontTx/>
              <a:buNone/>
            </a:pPr>
            <a:r>
              <a:rPr lang="it-IT" altLang="it-IT"/>
              <a:t>Incentivo</a:t>
            </a:r>
          </a:p>
          <a:p>
            <a:pPr marL="0" indent="0" algn="ctr">
              <a:lnSpc>
                <a:spcPct val="90000"/>
              </a:lnSpc>
              <a:buFontTx/>
              <a:buNone/>
            </a:pPr>
            <a:r>
              <a:rPr lang="it-IT" altLang="it-IT"/>
              <a:t>*</a:t>
            </a:r>
          </a:p>
          <a:p>
            <a:pPr marL="0" indent="0" algn="ctr">
              <a:lnSpc>
                <a:spcPct val="90000"/>
              </a:lnSpc>
              <a:buFontTx/>
              <a:buNone/>
            </a:pPr>
            <a:r>
              <a:rPr lang="it-IT" altLang="it-IT"/>
              <a:t>(tendenza a evitare l’insuccesso)</a:t>
            </a:r>
          </a:p>
          <a:p>
            <a:pPr marL="0" indent="0" algn="ctr">
              <a:lnSpc>
                <a:spcPct val="90000"/>
              </a:lnSpc>
              <a:buFontTx/>
              <a:buNone/>
            </a:pPr>
            <a:endParaRPr lang="it-IT" altLang="it-IT"/>
          </a:p>
        </p:txBody>
      </p:sp>
      <p:pic>
        <p:nvPicPr>
          <p:cNvPr id="431127"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2781300"/>
            <a:ext cx="4981575"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egnaposto piè di pagina 1"/>
          <p:cNvSpPr>
            <a:spLocks noGrp="1"/>
          </p:cNvSpPr>
          <p:nvPr>
            <p:ph type="ftr" sz="quarter" idx="11"/>
          </p:nvPr>
        </p:nvSpPr>
        <p:spPr>
          <a:xfrm>
            <a:off x="2699791" y="6356350"/>
            <a:ext cx="3960441" cy="365125"/>
          </a:xfrm>
        </p:spPr>
        <p:txBody>
          <a:bodyPr/>
          <a:lstStyle/>
          <a:p>
            <a:r>
              <a:rPr lang="it-IT" smtClean="0"/>
              <a:t>Progetto Giovani - Alessandria Martedì 31 ottobre 2017</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2132" name="Group 4"/>
          <p:cNvGrpSpPr>
            <a:grpSpLocks/>
          </p:cNvGrpSpPr>
          <p:nvPr/>
        </p:nvGrpSpPr>
        <p:grpSpPr bwMode="auto">
          <a:xfrm>
            <a:off x="755650" y="908050"/>
            <a:ext cx="3455988" cy="433388"/>
            <a:chOff x="476" y="572"/>
            <a:chExt cx="2177" cy="273"/>
          </a:xfrm>
        </p:grpSpPr>
        <p:grpSp>
          <p:nvGrpSpPr>
            <p:cNvPr id="432133" name="Group 5"/>
            <p:cNvGrpSpPr>
              <a:grpSpLocks/>
            </p:cNvGrpSpPr>
            <p:nvPr/>
          </p:nvGrpSpPr>
          <p:grpSpPr bwMode="auto">
            <a:xfrm>
              <a:off x="476" y="663"/>
              <a:ext cx="2177" cy="46"/>
              <a:chOff x="476" y="663"/>
              <a:chExt cx="2177" cy="46"/>
            </a:xfrm>
          </p:grpSpPr>
          <p:sp>
            <p:nvSpPr>
              <p:cNvPr id="432134"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2135"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2136"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2137"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2138"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2139"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32140" name="Text Box 1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32146" name="Rectangle 18"/>
          <p:cNvSpPr>
            <a:spLocks noChangeArrowheads="1"/>
          </p:cNvSpPr>
          <p:nvPr/>
        </p:nvSpPr>
        <p:spPr bwMode="auto">
          <a:xfrm>
            <a:off x="1447800" y="4038600"/>
            <a:ext cx="5638800" cy="1320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buClr>
                <a:schemeClr val="accent1"/>
              </a:buClr>
              <a:buSzPct val="70000"/>
              <a:buFontTx/>
              <a:buChar char="-"/>
            </a:pPr>
            <a:r>
              <a:rPr lang="it-IT" altLang="it-IT" sz="2000" b="1">
                <a:latin typeface="Arial" pitchFamily="34" charset="0"/>
              </a:rPr>
              <a:t> locus of control </a:t>
            </a:r>
          </a:p>
          <a:p>
            <a:pPr eaLnBrk="1" hangingPunct="1">
              <a:spcBef>
                <a:spcPct val="50000"/>
              </a:spcBef>
              <a:buClr>
                <a:schemeClr val="accent1"/>
              </a:buClr>
              <a:buSzPct val="70000"/>
              <a:buFontTx/>
              <a:buChar char="-"/>
            </a:pPr>
            <a:r>
              <a:rPr lang="it-IT" altLang="it-IT" sz="2000">
                <a:latin typeface="Arial" pitchFamily="34" charset="0"/>
              </a:rPr>
              <a:t>la </a:t>
            </a:r>
            <a:r>
              <a:rPr lang="it-IT" altLang="it-IT" sz="2000" i="1">
                <a:latin typeface="Arial" pitchFamily="34" charset="0"/>
              </a:rPr>
              <a:t>stabilità temporale </a:t>
            </a:r>
            <a:r>
              <a:rPr lang="it-IT" altLang="it-IT" sz="2000">
                <a:latin typeface="Arial" pitchFamily="34" charset="0"/>
              </a:rPr>
              <a:t>(stabile vs. variabile) </a:t>
            </a:r>
          </a:p>
          <a:p>
            <a:pPr eaLnBrk="1" hangingPunct="1">
              <a:spcBef>
                <a:spcPct val="50000"/>
              </a:spcBef>
              <a:buClr>
                <a:schemeClr val="accent1"/>
              </a:buClr>
              <a:buSzPct val="70000"/>
              <a:buFontTx/>
              <a:buChar char="-"/>
            </a:pPr>
            <a:r>
              <a:rPr lang="it-IT" altLang="it-IT" sz="2000">
                <a:latin typeface="Arial" pitchFamily="34" charset="0"/>
              </a:rPr>
              <a:t> la </a:t>
            </a:r>
            <a:r>
              <a:rPr lang="it-IT" altLang="it-IT" sz="2000" i="1">
                <a:latin typeface="Arial" pitchFamily="34" charset="0"/>
              </a:rPr>
              <a:t>controllabilità</a:t>
            </a:r>
          </a:p>
        </p:txBody>
      </p:sp>
      <p:sp>
        <p:nvSpPr>
          <p:cNvPr id="432147" name="Rectangle 19"/>
          <p:cNvSpPr>
            <a:spLocks noChangeArrowheads="1"/>
          </p:cNvSpPr>
          <p:nvPr/>
        </p:nvSpPr>
        <p:spPr bwMode="auto">
          <a:xfrm>
            <a:off x="914400" y="1752600"/>
            <a:ext cx="6629400" cy="199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buClr>
                <a:schemeClr val="accent1"/>
              </a:buClr>
              <a:buSzPct val="70000"/>
              <a:buFont typeface="Wingdings" pitchFamily="2" charset="2"/>
              <a:buChar char="n"/>
            </a:pPr>
            <a:r>
              <a:rPr lang="it-IT" altLang="it-IT" b="1">
                <a:latin typeface="Arial" pitchFamily="34" charset="0"/>
              </a:rPr>
              <a:t> </a:t>
            </a:r>
            <a:r>
              <a:rPr lang="it-IT" altLang="it-IT" b="1">
                <a:solidFill>
                  <a:srgbClr val="990033"/>
                </a:solidFill>
                <a:latin typeface="Arial" pitchFamily="34" charset="0"/>
              </a:rPr>
              <a:t>LA TEORIA DELLE ATTRIBUZIONI CAUSALI (Weiner, 1972)</a:t>
            </a:r>
          </a:p>
          <a:p>
            <a:pPr eaLnBrk="1" hangingPunct="1">
              <a:spcBef>
                <a:spcPct val="50000"/>
              </a:spcBef>
              <a:buClr>
                <a:schemeClr val="accent1"/>
              </a:buClr>
              <a:buSzPct val="70000"/>
              <a:buFont typeface="Wingdings" pitchFamily="2" charset="2"/>
              <a:buNone/>
            </a:pPr>
            <a:r>
              <a:rPr lang="it-IT" altLang="it-IT" sz="2200">
                <a:latin typeface="Arial" pitchFamily="34" charset="0"/>
              </a:rPr>
              <a:t>Ciascun individuo formula ipotesi e giudizi relativi ai fattori causali degli eventi. In particolare, tali ipotesi riguardano: </a:t>
            </a:r>
          </a:p>
        </p:txBody>
      </p:sp>
      <p:sp>
        <p:nvSpPr>
          <p:cNvPr id="432148" name="Rectangle 20"/>
          <p:cNvSpPr>
            <a:spLocks noGrp="1" noChangeArrowheads="1"/>
          </p:cNvSpPr>
          <p:nvPr>
            <p:ph type="title"/>
          </p:nvPr>
        </p:nvSpPr>
        <p:spPr>
          <a:xfrm>
            <a:off x="838200" y="-304800"/>
            <a:ext cx="7838256" cy="1412875"/>
          </a:xfrm>
          <a:noFill/>
          <a:ln/>
        </p:spPr>
        <p:txBody>
          <a:bodyPr anchor="b">
            <a:normAutofit/>
          </a:bodyPr>
          <a:lstStyle/>
          <a:p>
            <a:pPr algn="l"/>
            <a:r>
              <a:rPr lang="it-IT" altLang="it-IT" sz="3600" dirty="0">
                <a:solidFill>
                  <a:schemeClr val="bg2"/>
                </a:solidFill>
              </a:rPr>
              <a:t>Le teorie socio-cognitive: la motivazione alla riuscita</a:t>
            </a:r>
          </a:p>
        </p:txBody>
      </p:sp>
      <p:sp>
        <p:nvSpPr>
          <p:cNvPr id="2" name="Segnaposto piè di pagina 1"/>
          <p:cNvSpPr>
            <a:spLocks noGrp="1"/>
          </p:cNvSpPr>
          <p:nvPr>
            <p:ph type="ftr" sz="quarter" idx="11"/>
          </p:nvPr>
        </p:nvSpPr>
        <p:spPr>
          <a:xfrm>
            <a:off x="2699792" y="6381328"/>
            <a:ext cx="4386808" cy="365125"/>
          </a:xfrm>
        </p:spPr>
        <p:txBody>
          <a:bodyPr/>
          <a:lstStyle/>
          <a:p>
            <a:r>
              <a:rPr lang="it-IT" smtClean="0"/>
              <a:t>Progetto Giovani - Alessandria Martedì 31 ottobre 2017</a:t>
            </a:r>
            <a:endParaRPr 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3156" name="Group 4"/>
          <p:cNvGrpSpPr>
            <a:grpSpLocks/>
          </p:cNvGrpSpPr>
          <p:nvPr/>
        </p:nvGrpSpPr>
        <p:grpSpPr bwMode="auto">
          <a:xfrm>
            <a:off x="755650" y="908050"/>
            <a:ext cx="3455988" cy="433388"/>
            <a:chOff x="476" y="572"/>
            <a:chExt cx="2177" cy="273"/>
          </a:xfrm>
        </p:grpSpPr>
        <p:grpSp>
          <p:nvGrpSpPr>
            <p:cNvPr id="433157" name="Group 5"/>
            <p:cNvGrpSpPr>
              <a:grpSpLocks/>
            </p:cNvGrpSpPr>
            <p:nvPr/>
          </p:nvGrpSpPr>
          <p:grpSpPr bwMode="auto">
            <a:xfrm>
              <a:off x="476" y="663"/>
              <a:ext cx="2177" cy="46"/>
              <a:chOff x="476" y="663"/>
              <a:chExt cx="2177" cy="46"/>
            </a:xfrm>
          </p:grpSpPr>
          <p:sp>
            <p:nvSpPr>
              <p:cNvPr id="433158"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3159"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3160"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3161"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3162"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3163"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33164" name="Text Box 1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33169" name="Rectangle 17"/>
          <p:cNvSpPr>
            <a:spLocks noGrp="1" noChangeArrowheads="1"/>
          </p:cNvSpPr>
          <p:nvPr>
            <p:ph type="title"/>
          </p:nvPr>
        </p:nvSpPr>
        <p:spPr>
          <a:xfrm>
            <a:off x="838200" y="-304800"/>
            <a:ext cx="8305800" cy="1412875"/>
          </a:xfrm>
          <a:noFill/>
          <a:ln/>
        </p:spPr>
        <p:txBody>
          <a:bodyPr anchor="b">
            <a:normAutofit/>
          </a:bodyPr>
          <a:lstStyle/>
          <a:p>
            <a:pPr algn="l"/>
            <a:r>
              <a:rPr lang="it-IT" altLang="it-IT" sz="3600" dirty="0">
                <a:solidFill>
                  <a:schemeClr val="bg2"/>
                </a:solidFill>
              </a:rPr>
              <a:t>Le teorie socio-cognitive: la motivazione alla riuscita</a:t>
            </a:r>
          </a:p>
        </p:txBody>
      </p:sp>
      <p:sp>
        <p:nvSpPr>
          <p:cNvPr id="433170" name="Rectangle 18"/>
          <p:cNvSpPr>
            <a:spLocks noGrp="1" noChangeArrowheads="1"/>
          </p:cNvSpPr>
          <p:nvPr>
            <p:ph idx="1"/>
          </p:nvPr>
        </p:nvSpPr>
        <p:spPr>
          <a:xfrm>
            <a:off x="179388" y="1557338"/>
            <a:ext cx="7772400" cy="4495800"/>
          </a:xfrm>
          <a:noFill/>
          <a:ln/>
        </p:spPr>
        <p:txBody>
          <a:bodyPr>
            <a:normAutofit fontScale="92500" lnSpcReduction="10000"/>
          </a:bodyPr>
          <a:lstStyle/>
          <a:p>
            <a:pPr marL="0" indent="0"/>
            <a:r>
              <a:rPr lang="it-IT" altLang="it-IT" sz="1600" b="1"/>
              <a:t>   </a:t>
            </a:r>
            <a:r>
              <a:rPr lang="it-IT" altLang="it-IT" b="1">
                <a:solidFill>
                  <a:srgbClr val="990033"/>
                </a:solidFill>
              </a:rPr>
              <a:t>INCENTIVO CENTRATO SUL COMPITO O SULL’ATTIVITÀ</a:t>
            </a:r>
          </a:p>
          <a:p>
            <a:pPr marL="0" indent="0">
              <a:buFontTx/>
              <a:buNone/>
            </a:pPr>
            <a:r>
              <a:rPr lang="it-IT" altLang="it-IT"/>
              <a:t>Anche l’impegno verso un obiettivo non ancora raggiunto costituisce un possibile incentivo a intraprendere l’azione (Rheinberg, Vollmeyer, Engeser, 2002)</a:t>
            </a:r>
          </a:p>
          <a:p>
            <a:pPr marL="0" indent="0" algn="ctr">
              <a:buFontTx/>
              <a:buNone/>
            </a:pPr>
            <a:r>
              <a:rPr lang="it-IT" altLang="it-IT" sz="1600">
                <a:sym typeface="Wingdings" pitchFamily="2" charset="2"/>
              </a:rPr>
              <a:t></a:t>
            </a:r>
          </a:p>
          <a:p>
            <a:pPr marL="0" indent="0" algn="ctr">
              <a:buFontTx/>
              <a:buNone/>
            </a:pPr>
            <a:r>
              <a:rPr lang="it-IT" altLang="it-IT" b="1">
                <a:solidFill>
                  <a:srgbClr val="990033"/>
                </a:solidFill>
              </a:rPr>
              <a:t>Esperienza flow</a:t>
            </a:r>
            <a:r>
              <a:rPr lang="it-IT" altLang="it-IT">
                <a:solidFill>
                  <a:srgbClr val="990033"/>
                </a:solidFill>
              </a:rPr>
              <a:t>: </a:t>
            </a:r>
          </a:p>
          <a:p>
            <a:pPr marL="0" indent="0" algn="ctr">
              <a:buFontTx/>
              <a:buNone/>
            </a:pPr>
            <a:r>
              <a:rPr lang="it-IT" altLang="it-IT"/>
              <a:t>Esperienza di totale assorbimento nell’esecuzione e nello scorrere fluido di una certa attività (Csikszentmihalyi, 1975):</a:t>
            </a:r>
          </a:p>
          <a:p>
            <a:pPr marL="0" indent="0" algn="ctr">
              <a:buFontTx/>
              <a:buNone/>
            </a:pPr>
            <a:endParaRPr lang="it-IT" altLang="it-IT" sz="1000"/>
          </a:p>
          <a:p>
            <a:pPr marL="0" indent="0" algn="ctr">
              <a:buFontTx/>
              <a:buChar char="-"/>
            </a:pPr>
            <a:r>
              <a:rPr lang="it-IT" altLang="it-IT"/>
              <a:t> </a:t>
            </a:r>
            <a:r>
              <a:rPr lang="it-IT" altLang="it-IT" i="1"/>
              <a:t>Mancanza di auto-osservazione</a:t>
            </a:r>
          </a:p>
          <a:p>
            <a:pPr marL="0" indent="0" algn="ctr">
              <a:buFontTx/>
              <a:buChar char="-"/>
            </a:pPr>
            <a:r>
              <a:rPr lang="it-IT" altLang="it-IT" i="1"/>
              <a:t> Controllo della situazione</a:t>
            </a:r>
          </a:p>
          <a:p>
            <a:pPr marL="0" indent="0" algn="ctr">
              <a:buFontTx/>
              <a:buChar char="-"/>
            </a:pPr>
            <a:r>
              <a:rPr lang="it-IT" altLang="it-IT" i="1"/>
              <a:t> Chiara percezione dell’andamento dell’attività</a:t>
            </a:r>
          </a:p>
          <a:p>
            <a:pPr marL="0" indent="0" algn="ctr">
              <a:buFontTx/>
              <a:buChar char="-"/>
            </a:pPr>
            <a:r>
              <a:rPr lang="it-IT" altLang="it-IT" i="1"/>
              <a:t> Gratificazione interna, non esterna</a:t>
            </a:r>
          </a:p>
        </p:txBody>
      </p:sp>
      <p:sp>
        <p:nvSpPr>
          <p:cNvPr id="2" name="Segnaposto piè di pagina 1"/>
          <p:cNvSpPr>
            <a:spLocks noGrp="1"/>
          </p:cNvSpPr>
          <p:nvPr>
            <p:ph type="ftr" sz="quarter" idx="11"/>
          </p:nvPr>
        </p:nvSpPr>
        <p:spPr>
          <a:xfrm>
            <a:off x="2483644" y="6356350"/>
            <a:ext cx="4464620" cy="365125"/>
          </a:xfrm>
        </p:spPr>
        <p:txBody>
          <a:bodyPr/>
          <a:lstStyle/>
          <a:p>
            <a:r>
              <a:rPr lang="it-IT" smtClean="0"/>
              <a:t>Progetto Giovani - Alessandria Martedì 31 ottobre 2017</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4180" name="Group 4"/>
          <p:cNvGrpSpPr>
            <a:grpSpLocks/>
          </p:cNvGrpSpPr>
          <p:nvPr/>
        </p:nvGrpSpPr>
        <p:grpSpPr bwMode="auto">
          <a:xfrm>
            <a:off x="755650" y="908050"/>
            <a:ext cx="3455988" cy="433388"/>
            <a:chOff x="476" y="572"/>
            <a:chExt cx="2177" cy="273"/>
          </a:xfrm>
        </p:grpSpPr>
        <p:grpSp>
          <p:nvGrpSpPr>
            <p:cNvPr id="434181" name="Group 5"/>
            <p:cNvGrpSpPr>
              <a:grpSpLocks/>
            </p:cNvGrpSpPr>
            <p:nvPr/>
          </p:nvGrpSpPr>
          <p:grpSpPr bwMode="auto">
            <a:xfrm>
              <a:off x="476" y="663"/>
              <a:ext cx="2177" cy="46"/>
              <a:chOff x="476" y="663"/>
              <a:chExt cx="2177" cy="46"/>
            </a:xfrm>
          </p:grpSpPr>
          <p:sp>
            <p:nvSpPr>
              <p:cNvPr id="434182"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4183"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4184"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4185"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4186"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4187"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34188" name="Text Box 1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34193" name="Rectangle 17"/>
          <p:cNvSpPr>
            <a:spLocks noGrp="1" noChangeArrowheads="1"/>
          </p:cNvSpPr>
          <p:nvPr>
            <p:ph type="title"/>
          </p:nvPr>
        </p:nvSpPr>
        <p:spPr>
          <a:xfrm>
            <a:off x="838200" y="-304800"/>
            <a:ext cx="7694240" cy="1412875"/>
          </a:xfrm>
          <a:noFill/>
          <a:ln/>
        </p:spPr>
        <p:txBody>
          <a:bodyPr anchor="b">
            <a:normAutofit/>
          </a:bodyPr>
          <a:lstStyle/>
          <a:p>
            <a:pPr algn="l"/>
            <a:r>
              <a:rPr lang="it-IT" altLang="it-IT" sz="3600" dirty="0">
                <a:solidFill>
                  <a:schemeClr val="bg2"/>
                </a:solidFill>
              </a:rPr>
              <a:t>Le teorie socio-cognitive: la motivazione alla riuscita</a:t>
            </a:r>
          </a:p>
        </p:txBody>
      </p:sp>
      <p:sp>
        <p:nvSpPr>
          <p:cNvPr id="434192" name="Rectangle 16"/>
          <p:cNvSpPr>
            <a:spLocks noGrp="1" noChangeArrowheads="1"/>
          </p:cNvSpPr>
          <p:nvPr>
            <p:ph idx="1"/>
          </p:nvPr>
        </p:nvSpPr>
        <p:spPr>
          <a:xfrm>
            <a:off x="533400" y="1981200"/>
            <a:ext cx="7134225" cy="4114800"/>
          </a:xfrm>
          <a:noFill/>
          <a:ln/>
        </p:spPr>
        <p:txBody>
          <a:bodyPr/>
          <a:lstStyle/>
          <a:p>
            <a:pPr marL="447675" indent="-447675"/>
            <a:r>
              <a:rPr lang="it-IT" altLang="it-IT" sz="2400" b="1">
                <a:solidFill>
                  <a:srgbClr val="990033"/>
                </a:solidFill>
              </a:rPr>
              <a:t>MOTIVAZIONE INTRINSECA ED ESTRINSECA</a:t>
            </a:r>
          </a:p>
          <a:p>
            <a:pPr marL="447675" indent="-447675"/>
            <a:endParaRPr lang="it-IT" altLang="it-IT" sz="1800" i="1"/>
          </a:p>
          <a:p>
            <a:pPr marL="889000" lvl="1" indent="-439738"/>
            <a:r>
              <a:rPr lang="it-IT" altLang="it-IT" u="sng"/>
              <a:t>motivazione intrinseca</a:t>
            </a:r>
            <a:r>
              <a:rPr lang="it-IT" altLang="it-IT" i="1"/>
              <a:t> : </a:t>
            </a:r>
            <a:r>
              <a:rPr lang="it-IT" altLang="it-IT"/>
              <a:t>porta a intraprendere un’attività per il proprio piacere piuttosto che per un qualsiasi riconoscimento concreto e tangibile.</a:t>
            </a:r>
          </a:p>
          <a:p>
            <a:pPr marL="889000" lvl="1" indent="-439738"/>
            <a:endParaRPr lang="it-IT" altLang="it-IT"/>
          </a:p>
          <a:p>
            <a:pPr marL="889000" lvl="1" indent="-439738"/>
            <a:r>
              <a:rPr lang="it-IT" altLang="it-IT" u="sng"/>
              <a:t>motivazione estrinseca</a:t>
            </a:r>
            <a:r>
              <a:rPr lang="it-IT" altLang="it-IT" i="1"/>
              <a:t> </a:t>
            </a:r>
            <a:r>
              <a:rPr lang="it-IT" altLang="it-IT"/>
              <a:t>ha come obiettivi ricompense concrete.</a:t>
            </a:r>
          </a:p>
          <a:p>
            <a:pPr marL="447675" indent="-447675"/>
            <a:endParaRPr lang="it-IT" altLang="it-IT" sz="1800"/>
          </a:p>
        </p:txBody>
      </p:sp>
      <p:sp>
        <p:nvSpPr>
          <p:cNvPr id="2" name="Segnaposto piè di pagina 1"/>
          <p:cNvSpPr>
            <a:spLocks noGrp="1"/>
          </p:cNvSpPr>
          <p:nvPr>
            <p:ph type="ftr" sz="quarter" idx="11"/>
          </p:nvPr>
        </p:nvSpPr>
        <p:spPr>
          <a:xfrm>
            <a:off x="2843808" y="6356350"/>
            <a:ext cx="4032448" cy="365125"/>
          </a:xfrm>
        </p:spPr>
        <p:txBody>
          <a:bodyPr/>
          <a:lstStyle/>
          <a:p>
            <a:r>
              <a:rPr lang="it-IT" smtClean="0"/>
              <a:t>Progetto Giovani - Alessandria Martedì 31 ottobre 2017</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41" name="Rectangle 17"/>
          <p:cNvSpPr>
            <a:spLocks noGrp="1" noChangeArrowheads="1"/>
          </p:cNvSpPr>
          <p:nvPr>
            <p:ph type="title"/>
          </p:nvPr>
        </p:nvSpPr>
        <p:spPr>
          <a:xfrm>
            <a:off x="838200" y="-381000"/>
            <a:ext cx="6324600" cy="1412875"/>
          </a:xfrm>
          <a:noFill/>
          <a:ln/>
        </p:spPr>
        <p:txBody>
          <a:bodyPr anchor="b">
            <a:normAutofit/>
          </a:bodyPr>
          <a:lstStyle/>
          <a:p>
            <a:pPr algn="l"/>
            <a:r>
              <a:rPr lang="it-IT" altLang="it-IT" sz="3600" dirty="0">
                <a:solidFill>
                  <a:schemeClr val="bg2"/>
                </a:solidFill>
              </a:rPr>
              <a:t>Fame e Alimentazione</a:t>
            </a:r>
          </a:p>
        </p:txBody>
      </p:sp>
      <p:sp>
        <p:nvSpPr>
          <p:cNvPr id="436227" name="Rectangle 3"/>
          <p:cNvSpPr>
            <a:spLocks noGrp="1" noChangeArrowheads="1"/>
          </p:cNvSpPr>
          <p:nvPr>
            <p:ph idx="1"/>
          </p:nvPr>
        </p:nvSpPr>
        <p:spPr>
          <a:xfrm>
            <a:off x="228600" y="2667000"/>
            <a:ext cx="3657600" cy="3429000"/>
          </a:xfrm>
        </p:spPr>
        <p:txBody>
          <a:bodyPr/>
          <a:lstStyle/>
          <a:p>
            <a:pPr lvl="1" eaLnBrk="1" hangingPunct="1">
              <a:lnSpc>
                <a:spcPct val="90000"/>
              </a:lnSpc>
              <a:spcBef>
                <a:spcPct val="50000"/>
              </a:spcBef>
              <a:buClr>
                <a:schemeClr val="hlink"/>
              </a:buClr>
              <a:buSzPct val="65000"/>
              <a:buFont typeface="Wingdings" pitchFamily="2" charset="2"/>
              <a:buChar char="¡"/>
            </a:pPr>
            <a:r>
              <a:rPr lang="it-IT" altLang="it-IT" sz="2200" b="1" i="1" dirty="0"/>
              <a:t>nervo vago</a:t>
            </a:r>
            <a:r>
              <a:rPr lang="it-IT" altLang="it-IT" sz="2200" dirty="0"/>
              <a:t>: invia informazioni circa la distensione delle pareti dello stomaco </a:t>
            </a:r>
          </a:p>
          <a:p>
            <a:pPr lvl="1" eaLnBrk="1" hangingPunct="1">
              <a:lnSpc>
                <a:spcPct val="90000"/>
              </a:lnSpc>
              <a:spcBef>
                <a:spcPct val="50000"/>
              </a:spcBef>
              <a:buClr>
                <a:schemeClr val="hlink"/>
              </a:buClr>
              <a:buSzPct val="65000"/>
              <a:buFont typeface="Wingdings" pitchFamily="2" charset="2"/>
              <a:buChar char="¡"/>
            </a:pPr>
            <a:r>
              <a:rPr lang="it-IT" altLang="it-IT" sz="2200" i="1" dirty="0"/>
              <a:t> </a:t>
            </a:r>
            <a:r>
              <a:rPr lang="it-IT" altLang="it-IT" sz="2200" b="1" i="1" dirty="0"/>
              <a:t>ormoni peptidici</a:t>
            </a:r>
            <a:r>
              <a:rPr lang="it-IT" altLang="it-IT" sz="2200" i="1" dirty="0"/>
              <a:t> </a:t>
            </a:r>
            <a:r>
              <a:rPr lang="it-IT" altLang="it-IT" sz="2200" dirty="0"/>
              <a:t>vengono rilasciati nel flusso sanguigno dalle pareti del duodeno e forniscono segnali di sazietà.</a:t>
            </a:r>
          </a:p>
        </p:txBody>
      </p:sp>
      <p:grpSp>
        <p:nvGrpSpPr>
          <p:cNvPr id="436228" name="Group 4"/>
          <p:cNvGrpSpPr>
            <a:grpSpLocks/>
          </p:cNvGrpSpPr>
          <p:nvPr/>
        </p:nvGrpSpPr>
        <p:grpSpPr bwMode="auto">
          <a:xfrm>
            <a:off x="755650" y="908050"/>
            <a:ext cx="3455988" cy="433388"/>
            <a:chOff x="476" y="572"/>
            <a:chExt cx="2177" cy="273"/>
          </a:xfrm>
        </p:grpSpPr>
        <p:grpSp>
          <p:nvGrpSpPr>
            <p:cNvPr id="436229" name="Group 5"/>
            <p:cNvGrpSpPr>
              <a:grpSpLocks/>
            </p:cNvGrpSpPr>
            <p:nvPr/>
          </p:nvGrpSpPr>
          <p:grpSpPr bwMode="auto">
            <a:xfrm>
              <a:off x="476" y="663"/>
              <a:ext cx="2177" cy="46"/>
              <a:chOff x="476" y="663"/>
              <a:chExt cx="2177" cy="46"/>
            </a:xfrm>
          </p:grpSpPr>
          <p:sp>
            <p:nvSpPr>
              <p:cNvPr id="436230"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6231"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6232"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6233"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6234"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6235"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36237" name="Text Box 13"/>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36242" name="Rectangle 18"/>
          <p:cNvSpPr>
            <a:spLocks noChangeArrowheads="1"/>
          </p:cNvSpPr>
          <p:nvPr/>
        </p:nvSpPr>
        <p:spPr bwMode="auto">
          <a:xfrm>
            <a:off x="396081" y="1484784"/>
            <a:ext cx="78136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47675" indent="-447675">
              <a:defRPr sz="2400">
                <a:solidFill>
                  <a:schemeClr val="tx1"/>
                </a:solidFill>
                <a:latin typeface="Times New Roman" pitchFamily="18" charset="0"/>
              </a:defRPr>
            </a:lvl1pPr>
            <a:lvl2pPr marL="889000" indent="-439738">
              <a:defRPr sz="2400">
                <a:solidFill>
                  <a:schemeClr val="tx1"/>
                </a:solidFill>
                <a:latin typeface="Times New Roman" pitchFamily="18" charset="0"/>
              </a:defRPr>
            </a:lvl2pPr>
            <a:lvl3pPr marL="1293813" indent="-403225">
              <a:defRPr sz="2400">
                <a:solidFill>
                  <a:schemeClr val="tx1"/>
                </a:solidFill>
                <a:latin typeface="Times New Roman" pitchFamily="18" charset="0"/>
              </a:defRPr>
            </a:lvl3pPr>
            <a:lvl4pPr marL="1681163" indent="-385763">
              <a:defRPr sz="2400">
                <a:solidFill>
                  <a:schemeClr val="tx1"/>
                </a:solidFill>
                <a:latin typeface="Times New Roman" pitchFamily="18" charset="0"/>
              </a:defRPr>
            </a:lvl4pPr>
            <a:lvl5pPr marL="2070100" indent="-387350">
              <a:defRPr sz="2400">
                <a:solidFill>
                  <a:schemeClr val="tx1"/>
                </a:solidFill>
                <a:latin typeface="Times New Roman" pitchFamily="18" charset="0"/>
              </a:defRPr>
            </a:lvl5pPr>
            <a:lvl6pPr marL="2527300" indent="-387350" eaLnBrk="0" fontAlgn="base" hangingPunct="0">
              <a:spcBef>
                <a:spcPct val="0"/>
              </a:spcBef>
              <a:spcAft>
                <a:spcPct val="0"/>
              </a:spcAft>
              <a:defRPr sz="2400">
                <a:solidFill>
                  <a:schemeClr val="tx1"/>
                </a:solidFill>
                <a:latin typeface="Times New Roman" pitchFamily="18" charset="0"/>
              </a:defRPr>
            </a:lvl6pPr>
            <a:lvl7pPr marL="2984500" indent="-387350" eaLnBrk="0" fontAlgn="base" hangingPunct="0">
              <a:spcBef>
                <a:spcPct val="0"/>
              </a:spcBef>
              <a:spcAft>
                <a:spcPct val="0"/>
              </a:spcAft>
              <a:defRPr sz="2400">
                <a:solidFill>
                  <a:schemeClr val="tx1"/>
                </a:solidFill>
                <a:latin typeface="Times New Roman" pitchFamily="18" charset="0"/>
              </a:defRPr>
            </a:lvl7pPr>
            <a:lvl8pPr marL="3441700" indent="-387350" eaLnBrk="0" fontAlgn="base" hangingPunct="0">
              <a:spcBef>
                <a:spcPct val="0"/>
              </a:spcBef>
              <a:spcAft>
                <a:spcPct val="0"/>
              </a:spcAft>
              <a:defRPr sz="2400">
                <a:solidFill>
                  <a:schemeClr val="tx1"/>
                </a:solidFill>
                <a:latin typeface="Times New Roman" pitchFamily="18" charset="0"/>
              </a:defRPr>
            </a:lvl8pPr>
            <a:lvl9pPr marL="3898900" indent="-38735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Char char="•"/>
            </a:pPr>
            <a:r>
              <a:rPr lang="it-IT" altLang="it-IT" b="1" dirty="0">
                <a:solidFill>
                  <a:srgbClr val="990033"/>
                </a:solidFill>
                <a:latin typeface="Arial" pitchFamily="34" charset="0"/>
              </a:rPr>
              <a:t>FATTORI BIOLOGICI NELLA REGOLAZIONE DELLA FAME</a:t>
            </a:r>
            <a:r>
              <a:rPr lang="it-IT" altLang="it-IT" b="1" dirty="0">
                <a:latin typeface="Arial" pitchFamily="34" charset="0"/>
              </a:rPr>
              <a:t> </a:t>
            </a:r>
            <a:r>
              <a:rPr lang="it-IT" altLang="it-IT" dirty="0">
                <a:latin typeface="Arial" pitchFamily="34" charset="0"/>
              </a:rPr>
              <a:t>(</a:t>
            </a:r>
            <a:r>
              <a:rPr lang="it-IT" altLang="it-IT" dirty="0" err="1">
                <a:latin typeface="Palatino-Roman" charset="0"/>
              </a:rPr>
              <a:t>Leibowitz</a:t>
            </a:r>
            <a:r>
              <a:rPr lang="it-IT" altLang="it-IT" dirty="0">
                <a:latin typeface="Palatino-Roman" charset="0"/>
              </a:rPr>
              <a:t>, 1992)</a:t>
            </a:r>
            <a:endParaRPr lang="it-IT" altLang="it-IT" b="1" dirty="0">
              <a:latin typeface="Arial" pitchFamily="34" charset="0"/>
            </a:endParaRPr>
          </a:p>
        </p:txBody>
      </p:sp>
      <p:pic>
        <p:nvPicPr>
          <p:cNvPr id="436243" name="Picture 19" descr="stoma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514600"/>
            <a:ext cx="4114800" cy="3290888"/>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piè di pagina 1"/>
          <p:cNvSpPr>
            <a:spLocks noGrp="1"/>
          </p:cNvSpPr>
          <p:nvPr>
            <p:ph type="ftr" sz="quarter" idx="11"/>
          </p:nvPr>
        </p:nvSpPr>
        <p:spPr>
          <a:xfrm>
            <a:off x="2627784" y="6356350"/>
            <a:ext cx="4248472" cy="365125"/>
          </a:xfrm>
        </p:spPr>
        <p:txBody>
          <a:bodyPr/>
          <a:lstStyle/>
          <a:p>
            <a:r>
              <a:rPr lang="it-IT" smtClean="0"/>
              <a:t>Progetto Giovani - Alessandria Martedì 31 ottobre 2017</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7252" name="Group 4"/>
          <p:cNvGrpSpPr>
            <a:grpSpLocks/>
          </p:cNvGrpSpPr>
          <p:nvPr/>
        </p:nvGrpSpPr>
        <p:grpSpPr bwMode="auto">
          <a:xfrm>
            <a:off x="755650" y="908050"/>
            <a:ext cx="3455988" cy="433388"/>
            <a:chOff x="476" y="572"/>
            <a:chExt cx="2177" cy="273"/>
          </a:xfrm>
        </p:grpSpPr>
        <p:grpSp>
          <p:nvGrpSpPr>
            <p:cNvPr id="437253" name="Group 5"/>
            <p:cNvGrpSpPr>
              <a:grpSpLocks/>
            </p:cNvGrpSpPr>
            <p:nvPr/>
          </p:nvGrpSpPr>
          <p:grpSpPr bwMode="auto">
            <a:xfrm>
              <a:off x="476" y="663"/>
              <a:ext cx="2177" cy="46"/>
              <a:chOff x="476" y="663"/>
              <a:chExt cx="2177" cy="46"/>
            </a:xfrm>
          </p:grpSpPr>
          <p:sp>
            <p:nvSpPr>
              <p:cNvPr id="437254"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7255"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7256"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7257"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7258"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7259"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37260" name="Text Box 1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37264" name="Rectangle 16"/>
          <p:cNvSpPr>
            <a:spLocks noGrp="1" noChangeArrowheads="1"/>
          </p:cNvSpPr>
          <p:nvPr>
            <p:ph type="title"/>
          </p:nvPr>
        </p:nvSpPr>
        <p:spPr>
          <a:xfrm>
            <a:off x="762000" y="-381000"/>
            <a:ext cx="6324600" cy="1412875"/>
          </a:xfrm>
          <a:noFill/>
          <a:ln/>
        </p:spPr>
        <p:txBody>
          <a:bodyPr anchor="b">
            <a:normAutofit/>
          </a:bodyPr>
          <a:lstStyle/>
          <a:p>
            <a:pPr algn="l"/>
            <a:r>
              <a:rPr lang="it-IT" altLang="it-IT" sz="3600" dirty="0">
                <a:solidFill>
                  <a:schemeClr val="bg2"/>
                </a:solidFill>
              </a:rPr>
              <a:t>Fame e Alimentazione</a:t>
            </a:r>
          </a:p>
        </p:txBody>
      </p:sp>
      <p:sp>
        <p:nvSpPr>
          <p:cNvPr id="437265" name="Rectangle 17"/>
          <p:cNvSpPr>
            <a:spLocks noGrp="1" noChangeArrowheads="1"/>
          </p:cNvSpPr>
          <p:nvPr>
            <p:ph idx="1"/>
          </p:nvPr>
        </p:nvSpPr>
        <p:spPr>
          <a:xfrm>
            <a:off x="396081" y="1628800"/>
            <a:ext cx="7138988" cy="4572000"/>
          </a:xfrm>
          <a:noFill/>
          <a:ln/>
        </p:spPr>
        <p:txBody>
          <a:bodyPr>
            <a:normAutofit/>
          </a:bodyPr>
          <a:lstStyle/>
          <a:p>
            <a:pPr marL="447675" indent="-447675">
              <a:lnSpc>
                <a:spcPct val="90000"/>
              </a:lnSpc>
            </a:pPr>
            <a:r>
              <a:rPr lang="it-IT" altLang="it-IT" b="1" dirty="0">
                <a:solidFill>
                  <a:srgbClr val="990033"/>
                </a:solidFill>
              </a:rPr>
              <a:t>LE TEORIE DEL VALORE DI RIFERIMENTO (SET POINT)</a:t>
            </a:r>
          </a:p>
          <a:p>
            <a:pPr marL="889000" lvl="1" indent="-439738">
              <a:lnSpc>
                <a:spcPct val="90000"/>
              </a:lnSpc>
            </a:pPr>
            <a:r>
              <a:rPr lang="it-IT" altLang="it-IT" sz="1800" b="1" dirty="0"/>
              <a:t>Teoria </a:t>
            </a:r>
            <a:r>
              <a:rPr lang="it-IT" altLang="it-IT" sz="1800" b="1" dirty="0" err="1"/>
              <a:t>glucostatica</a:t>
            </a:r>
            <a:r>
              <a:rPr lang="it-IT" altLang="it-IT" sz="1800" dirty="0"/>
              <a:t>:  la motivazione della fame è regolata dai cambiamenti del livello di glucosio.</a:t>
            </a:r>
          </a:p>
          <a:p>
            <a:pPr marL="889000" lvl="1" indent="-439738">
              <a:lnSpc>
                <a:spcPct val="90000"/>
              </a:lnSpc>
            </a:pPr>
            <a:r>
              <a:rPr lang="it-IT" altLang="it-IT" sz="1800" b="1" dirty="0"/>
              <a:t>Teoria </a:t>
            </a:r>
            <a:r>
              <a:rPr lang="it-IT" altLang="it-IT" sz="1800" b="1" dirty="0" err="1"/>
              <a:t>lipostatica</a:t>
            </a:r>
            <a:r>
              <a:rPr lang="it-IT" altLang="it-IT" sz="1800" dirty="0"/>
              <a:t>:  la motivazione della fame è asservita al mantenimento di una quantità costante di grasso corporeo.</a:t>
            </a:r>
          </a:p>
          <a:p>
            <a:pPr marL="889000" lvl="1" indent="-439738">
              <a:lnSpc>
                <a:spcPct val="90000"/>
              </a:lnSpc>
              <a:buFontTx/>
              <a:buNone/>
            </a:pPr>
            <a:endParaRPr lang="it-IT" altLang="it-IT" sz="1000" dirty="0"/>
          </a:p>
          <a:p>
            <a:pPr marL="447675" indent="-447675">
              <a:lnSpc>
                <a:spcPct val="90000"/>
              </a:lnSpc>
            </a:pPr>
            <a:r>
              <a:rPr lang="it-IT" altLang="it-IT" b="1" dirty="0">
                <a:solidFill>
                  <a:srgbClr val="990033"/>
                </a:solidFill>
              </a:rPr>
              <a:t>IL RUOLO DELL’IPOTALAMO</a:t>
            </a:r>
          </a:p>
          <a:p>
            <a:pPr marL="889000" lvl="1" indent="-439738">
              <a:lnSpc>
                <a:spcPct val="90000"/>
              </a:lnSpc>
            </a:pPr>
            <a:r>
              <a:rPr lang="it-IT" altLang="it-IT" sz="1800" i="1" dirty="0"/>
              <a:t>teoria del duplice controllo ipotalamico [IL leso = afagia (centro fame); IVM leso = </a:t>
            </a:r>
            <a:r>
              <a:rPr lang="it-IT" altLang="it-IT" sz="1800" i="1" dirty="0" err="1"/>
              <a:t>iperfagia</a:t>
            </a:r>
            <a:r>
              <a:rPr lang="it-IT" altLang="it-IT" sz="1800" i="1" dirty="0"/>
              <a:t> (centro sazietà)]</a:t>
            </a:r>
          </a:p>
          <a:p>
            <a:pPr marL="889000" lvl="1" indent="-439738">
              <a:lnSpc>
                <a:spcPct val="90000"/>
              </a:lnSpc>
            </a:pPr>
            <a:r>
              <a:rPr lang="it-IT" altLang="it-IT" sz="1800" i="1" dirty="0"/>
              <a:t>Recenti </a:t>
            </a:r>
            <a:r>
              <a:rPr lang="it-IT" altLang="it-IT" sz="1800" i="1" dirty="0" err="1"/>
              <a:t>ricerche</a:t>
            </a:r>
            <a:r>
              <a:rPr lang="it-IT" altLang="it-IT" sz="1800" i="1" dirty="0" err="1">
                <a:sym typeface="Wingdings" pitchFamily="2" charset="2"/>
              </a:rPr>
              <a:t>lesioni</a:t>
            </a:r>
            <a:r>
              <a:rPr lang="it-IT" altLang="it-IT" sz="1800" i="1" dirty="0">
                <a:sym typeface="Wingdings" pitchFamily="2" charset="2"/>
              </a:rPr>
              <a:t> IVM &gt;insulina ematica &gt;produzione lipidi (</a:t>
            </a:r>
            <a:r>
              <a:rPr lang="it-IT" altLang="it-IT" sz="1800" i="1" dirty="0" err="1">
                <a:sym typeface="Wingdings" pitchFamily="2" charset="2"/>
              </a:rPr>
              <a:t>lipogenesi</a:t>
            </a:r>
            <a:r>
              <a:rPr lang="it-IT" altLang="it-IT" sz="1800" i="1" dirty="0">
                <a:sym typeface="Wingdings" pitchFamily="2" charset="2"/>
              </a:rPr>
              <a:t>) e abbassamento processo conversione lipidi in energia (lipolisi) altre aree sono implicate</a:t>
            </a:r>
            <a:endParaRPr lang="it-IT" altLang="it-IT" sz="1800" i="1" dirty="0"/>
          </a:p>
          <a:p>
            <a:pPr marL="889000" lvl="1" indent="-439738">
              <a:lnSpc>
                <a:spcPct val="90000"/>
              </a:lnSpc>
              <a:buFontTx/>
              <a:buNone/>
            </a:pPr>
            <a:endParaRPr lang="it-IT" altLang="it-IT" sz="1000" i="1" dirty="0"/>
          </a:p>
          <a:p>
            <a:pPr marL="447675" indent="-447675">
              <a:lnSpc>
                <a:spcPct val="90000"/>
              </a:lnSpc>
            </a:pPr>
            <a:r>
              <a:rPr lang="it-IT" altLang="it-IT" b="1" dirty="0">
                <a:solidFill>
                  <a:srgbClr val="990033"/>
                </a:solidFill>
              </a:rPr>
              <a:t>IL RUOLO DEI FATTORI SOCIOCULTURALI</a:t>
            </a:r>
          </a:p>
          <a:p>
            <a:pPr marL="889000" lvl="1" indent="-439738">
              <a:lnSpc>
                <a:spcPct val="90000"/>
              </a:lnSpc>
            </a:pPr>
            <a:endParaRPr lang="it-IT" altLang="it-IT" dirty="0"/>
          </a:p>
        </p:txBody>
      </p:sp>
      <p:sp>
        <p:nvSpPr>
          <p:cNvPr id="2" name="Segnaposto piè di pagina 1"/>
          <p:cNvSpPr>
            <a:spLocks noGrp="1"/>
          </p:cNvSpPr>
          <p:nvPr>
            <p:ph type="ftr" sz="quarter" idx="11"/>
          </p:nvPr>
        </p:nvSpPr>
        <p:spPr>
          <a:xfrm>
            <a:off x="3124200" y="6356350"/>
            <a:ext cx="4400128" cy="385018"/>
          </a:xfrm>
        </p:spPr>
        <p:txBody>
          <a:bodyPr/>
          <a:lstStyle/>
          <a:p>
            <a:r>
              <a:rPr lang="it-IT" smtClean="0"/>
              <a:t>Progetto Giovani - Alessandria Martedì 31 ottobre 2017</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8276" name="Group 4"/>
          <p:cNvGrpSpPr>
            <a:grpSpLocks/>
          </p:cNvGrpSpPr>
          <p:nvPr/>
        </p:nvGrpSpPr>
        <p:grpSpPr bwMode="auto">
          <a:xfrm>
            <a:off x="755650" y="908050"/>
            <a:ext cx="3455988" cy="433388"/>
            <a:chOff x="476" y="572"/>
            <a:chExt cx="2177" cy="273"/>
          </a:xfrm>
        </p:grpSpPr>
        <p:grpSp>
          <p:nvGrpSpPr>
            <p:cNvPr id="438277" name="Group 5"/>
            <p:cNvGrpSpPr>
              <a:grpSpLocks/>
            </p:cNvGrpSpPr>
            <p:nvPr/>
          </p:nvGrpSpPr>
          <p:grpSpPr bwMode="auto">
            <a:xfrm>
              <a:off x="476" y="663"/>
              <a:ext cx="2177" cy="46"/>
              <a:chOff x="476" y="663"/>
              <a:chExt cx="2177" cy="46"/>
            </a:xfrm>
          </p:grpSpPr>
          <p:sp>
            <p:nvSpPr>
              <p:cNvPr id="438278"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8279"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8280"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8281"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8282"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8283"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38284" name="Text Box 1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38289" name="Rectangle 17"/>
          <p:cNvSpPr>
            <a:spLocks noGrp="1" noChangeArrowheads="1"/>
          </p:cNvSpPr>
          <p:nvPr>
            <p:ph type="title"/>
          </p:nvPr>
        </p:nvSpPr>
        <p:spPr>
          <a:xfrm>
            <a:off x="762000" y="-381000"/>
            <a:ext cx="6324600" cy="1412875"/>
          </a:xfrm>
          <a:noFill/>
          <a:ln/>
        </p:spPr>
        <p:txBody>
          <a:bodyPr anchor="b">
            <a:normAutofit/>
          </a:bodyPr>
          <a:lstStyle/>
          <a:p>
            <a:pPr algn="l"/>
            <a:r>
              <a:rPr lang="it-IT" altLang="it-IT" sz="3600" dirty="0">
                <a:solidFill>
                  <a:schemeClr val="bg2"/>
                </a:solidFill>
              </a:rPr>
              <a:t>Fame e Alimentazione</a:t>
            </a:r>
          </a:p>
        </p:txBody>
      </p:sp>
      <p:sp>
        <p:nvSpPr>
          <p:cNvPr id="438288" name="Rectangle 16"/>
          <p:cNvSpPr>
            <a:spLocks noGrp="1" noChangeArrowheads="1"/>
          </p:cNvSpPr>
          <p:nvPr>
            <p:ph idx="1"/>
          </p:nvPr>
        </p:nvSpPr>
        <p:spPr>
          <a:xfrm>
            <a:off x="762000" y="1676400"/>
            <a:ext cx="7848600" cy="4419600"/>
          </a:xfrm>
          <a:noFill/>
          <a:ln/>
        </p:spPr>
        <p:txBody>
          <a:bodyPr/>
          <a:lstStyle/>
          <a:p>
            <a:pPr marL="447675" indent="-447675">
              <a:lnSpc>
                <a:spcPct val="90000"/>
              </a:lnSpc>
            </a:pPr>
            <a:r>
              <a:rPr lang="it-IT" altLang="it-IT" sz="1800" b="1">
                <a:solidFill>
                  <a:srgbClr val="990033"/>
                </a:solidFill>
              </a:rPr>
              <a:t>OBESITA’</a:t>
            </a:r>
          </a:p>
          <a:p>
            <a:pPr marL="889000" lvl="1" indent="-439738">
              <a:lnSpc>
                <a:spcPct val="90000"/>
              </a:lnSpc>
            </a:pPr>
            <a:r>
              <a:rPr lang="it-IT" altLang="it-IT" sz="1800"/>
              <a:t>Spiegazioni di tipo biologico e genetico [&gt;leptina ormone che protegge corpo da perdita di peso; grandezza e numero cellule di grasso presenti nel corpo determinerebbero set point]</a:t>
            </a:r>
          </a:p>
          <a:p>
            <a:pPr marL="889000" lvl="1" indent="-439738">
              <a:lnSpc>
                <a:spcPct val="90000"/>
              </a:lnSpc>
            </a:pPr>
            <a:r>
              <a:rPr lang="it-IT" altLang="it-IT" sz="1800"/>
              <a:t>Fattori sociali + insensibilità alle sensazioni interne di fame. [teoria del valore di assestamento </a:t>
            </a:r>
            <a:r>
              <a:rPr lang="it-IT" altLang="it-IT" sz="1800" i="1"/>
              <a:t>settling point</a:t>
            </a:r>
            <a:r>
              <a:rPr lang="it-IT" altLang="it-IT" sz="1800"/>
              <a:t>]</a:t>
            </a:r>
          </a:p>
          <a:p>
            <a:pPr marL="889000" lvl="1" indent="-439738">
              <a:lnSpc>
                <a:spcPct val="90000"/>
              </a:lnSpc>
            </a:pPr>
            <a:endParaRPr lang="it-IT" altLang="it-IT" sz="1800" b="1"/>
          </a:p>
          <a:p>
            <a:pPr marL="447675" indent="-447675">
              <a:lnSpc>
                <a:spcPct val="90000"/>
              </a:lnSpc>
            </a:pPr>
            <a:r>
              <a:rPr lang="it-IT" altLang="it-IT" sz="1800" b="1">
                <a:solidFill>
                  <a:srgbClr val="990033"/>
                </a:solidFill>
              </a:rPr>
              <a:t>DISTURBI DELL’ALIMENTAZIONE</a:t>
            </a:r>
          </a:p>
          <a:p>
            <a:pPr marL="889000" lvl="1" indent="-439738">
              <a:lnSpc>
                <a:spcPct val="90000"/>
              </a:lnSpc>
            </a:pPr>
            <a:r>
              <a:rPr lang="it-IT" altLang="it-IT" sz="1800" b="1"/>
              <a:t>Anoressia nervosa &amp; bulimia</a:t>
            </a:r>
          </a:p>
          <a:p>
            <a:pPr marL="889000" lvl="1" indent="-439738">
              <a:lnSpc>
                <a:spcPct val="90000"/>
              </a:lnSpc>
            </a:pPr>
            <a:r>
              <a:rPr lang="it-IT" altLang="it-IT" sz="1800" b="1"/>
              <a:t>Cause :</a:t>
            </a:r>
          </a:p>
          <a:p>
            <a:pPr marL="1293813" lvl="2" indent="-403225">
              <a:lnSpc>
                <a:spcPct val="90000"/>
              </a:lnSpc>
            </a:pPr>
            <a:r>
              <a:rPr lang="it-IT" altLang="it-IT" sz="1800"/>
              <a:t>biologiche </a:t>
            </a:r>
          </a:p>
          <a:p>
            <a:pPr marL="1293813" lvl="2" indent="-403225">
              <a:lnSpc>
                <a:spcPct val="90000"/>
              </a:lnSpc>
            </a:pPr>
            <a:r>
              <a:rPr lang="it-IT" altLang="it-IT" sz="1800"/>
              <a:t>culturali</a:t>
            </a:r>
          </a:p>
          <a:p>
            <a:pPr marL="1293813" lvl="2" indent="-403225">
              <a:lnSpc>
                <a:spcPct val="90000"/>
              </a:lnSpc>
            </a:pPr>
            <a:r>
              <a:rPr lang="it-IT" altLang="it-IT" sz="1800"/>
              <a:t>familiari</a:t>
            </a:r>
          </a:p>
          <a:p>
            <a:pPr marL="1293813" lvl="2" indent="-403225">
              <a:lnSpc>
                <a:spcPct val="90000"/>
              </a:lnSpc>
            </a:pPr>
            <a:r>
              <a:rPr lang="it-IT" altLang="it-IT" sz="1800"/>
              <a:t>combinazione di fattori</a:t>
            </a:r>
          </a:p>
        </p:txBody>
      </p:sp>
      <p:sp>
        <p:nvSpPr>
          <p:cNvPr id="2" name="Segnaposto piè di pagina 1"/>
          <p:cNvSpPr>
            <a:spLocks noGrp="1"/>
          </p:cNvSpPr>
          <p:nvPr>
            <p:ph type="ftr" sz="quarter" idx="11"/>
          </p:nvPr>
        </p:nvSpPr>
        <p:spPr>
          <a:xfrm>
            <a:off x="2915816" y="6356350"/>
            <a:ext cx="4104456" cy="365125"/>
          </a:xfrm>
        </p:spPr>
        <p:txBody>
          <a:bodyPr/>
          <a:lstStyle/>
          <a:p>
            <a:r>
              <a:rPr lang="it-IT" smtClean="0"/>
              <a:t>Progetto Giovani - Alessandria Martedì 31 ottobre 2017</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p:cNvSpPr>
            <a:spLocks noGrp="1" noChangeArrowheads="1"/>
          </p:cNvSpPr>
          <p:nvPr>
            <p:ph type="title"/>
          </p:nvPr>
        </p:nvSpPr>
        <p:spPr>
          <a:xfrm>
            <a:off x="827088" y="260350"/>
            <a:ext cx="7772400" cy="1143000"/>
          </a:xfrm>
        </p:spPr>
        <p:txBody>
          <a:bodyPr>
            <a:normAutofit/>
          </a:bodyPr>
          <a:lstStyle/>
          <a:p>
            <a:pPr algn="l"/>
            <a:r>
              <a:rPr lang="it-IT" altLang="it-IT" sz="3600" dirty="0">
                <a:solidFill>
                  <a:schemeClr val="bg2"/>
                </a:solidFill>
              </a:rPr>
              <a:t>I bisogni di successo e potere</a:t>
            </a:r>
          </a:p>
        </p:txBody>
      </p:sp>
      <p:sp>
        <p:nvSpPr>
          <p:cNvPr id="439299" name="Rectangle 3"/>
          <p:cNvSpPr>
            <a:spLocks noGrp="1" noChangeArrowheads="1"/>
          </p:cNvSpPr>
          <p:nvPr>
            <p:ph idx="1"/>
          </p:nvPr>
        </p:nvSpPr>
        <p:spPr/>
        <p:txBody>
          <a:bodyPr/>
          <a:lstStyle/>
          <a:p>
            <a:pPr eaLnBrk="1" hangingPunct="1">
              <a:buClr>
                <a:schemeClr val="accent1"/>
              </a:buClr>
              <a:buSzPct val="70000"/>
              <a:buFont typeface="Wingdings" pitchFamily="2" charset="2"/>
              <a:buChar char="n"/>
            </a:pPr>
            <a:r>
              <a:rPr lang="it-IT" altLang="it-IT" sz="2400" b="1">
                <a:solidFill>
                  <a:srgbClr val="990033"/>
                </a:solidFill>
              </a:rPr>
              <a:t>Bisogno di Successo</a:t>
            </a:r>
            <a:r>
              <a:rPr lang="it-IT" altLang="it-IT" sz="2400" b="1"/>
              <a:t>: </a:t>
            </a:r>
            <a:r>
              <a:rPr lang="it-IT" altLang="it-IT" sz="2400"/>
              <a:t>Ricerca di situazioni in cui mettersi in competizione rispetto a un determinato standard e dimostrare di avere successo.</a:t>
            </a:r>
          </a:p>
          <a:p>
            <a:pPr lvl="1" eaLnBrk="1" hangingPunct="1">
              <a:buClr>
                <a:schemeClr val="accent1"/>
              </a:buClr>
              <a:buSzPct val="70000"/>
              <a:buFont typeface="Wingdings" pitchFamily="2" charset="2"/>
              <a:buNone/>
            </a:pPr>
            <a:r>
              <a:rPr lang="it-IT" altLang="it-IT" sz="2400" i="1">
                <a:solidFill>
                  <a:srgbClr val="000000"/>
                </a:solidFill>
              </a:rPr>
              <a:t>- Test di Appercezione Tematica</a:t>
            </a:r>
            <a:r>
              <a:rPr lang="it-IT" altLang="it-IT" sz="2400">
                <a:solidFill>
                  <a:srgbClr val="000000"/>
                </a:solidFill>
              </a:rPr>
              <a:t> (Spangler, 1992).</a:t>
            </a:r>
          </a:p>
          <a:p>
            <a:pPr eaLnBrk="1" hangingPunct="1">
              <a:buClr>
                <a:schemeClr val="accent1"/>
              </a:buClr>
              <a:buSzPct val="70000"/>
              <a:buFont typeface="Wingdings" pitchFamily="2" charset="2"/>
              <a:buNone/>
            </a:pPr>
            <a:endParaRPr lang="it-IT" altLang="it-IT" sz="2400" b="1"/>
          </a:p>
          <a:p>
            <a:pPr eaLnBrk="1" hangingPunct="1">
              <a:buClr>
                <a:schemeClr val="accent1"/>
              </a:buClr>
              <a:buSzPct val="70000"/>
              <a:buFont typeface="Wingdings" pitchFamily="2" charset="2"/>
              <a:buChar char="n"/>
            </a:pPr>
            <a:r>
              <a:rPr lang="it-IT" altLang="it-IT" sz="2400" b="1">
                <a:solidFill>
                  <a:srgbClr val="990033"/>
                </a:solidFill>
              </a:rPr>
              <a:t>Bisogno di Potere</a:t>
            </a:r>
            <a:r>
              <a:rPr lang="it-IT" altLang="it-IT" sz="2400" b="1"/>
              <a:t>: </a:t>
            </a:r>
            <a:r>
              <a:rPr lang="it-IT" altLang="it-IT" sz="2400"/>
              <a:t>Bisogno di controllare e dominare il proprio ambiente fisico e sociale. </a:t>
            </a:r>
            <a:endParaRPr lang="it-IT" altLang="it-IT" sz="2400" b="1"/>
          </a:p>
          <a:p>
            <a:endParaRPr lang="it-IT" altLang="it-IT"/>
          </a:p>
        </p:txBody>
      </p:sp>
      <p:grpSp>
        <p:nvGrpSpPr>
          <p:cNvPr id="439300" name="Group 4"/>
          <p:cNvGrpSpPr>
            <a:grpSpLocks/>
          </p:cNvGrpSpPr>
          <p:nvPr/>
        </p:nvGrpSpPr>
        <p:grpSpPr bwMode="auto">
          <a:xfrm>
            <a:off x="755650" y="908050"/>
            <a:ext cx="3455988" cy="433388"/>
            <a:chOff x="476" y="572"/>
            <a:chExt cx="2177" cy="273"/>
          </a:xfrm>
        </p:grpSpPr>
        <p:grpSp>
          <p:nvGrpSpPr>
            <p:cNvPr id="439301" name="Group 5"/>
            <p:cNvGrpSpPr>
              <a:grpSpLocks/>
            </p:cNvGrpSpPr>
            <p:nvPr/>
          </p:nvGrpSpPr>
          <p:grpSpPr bwMode="auto">
            <a:xfrm>
              <a:off x="476" y="663"/>
              <a:ext cx="2177" cy="46"/>
              <a:chOff x="476" y="663"/>
              <a:chExt cx="2177" cy="46"/>
            </a:xfrm>
          </p:grpSpPr>
          <p:sp>
            <p:nvSpPr>
              <p:cNvPr id="439302"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9303"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9304"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39305"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39306"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39307"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39308" name="Text Box 1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2" name="Segnaposto piè di pagina 1"/>
          <p:cNvSpPr>
            <a:spLocks noGrp="1"/>
          </p:cNvSpPr>
          <p:nvPr>
            <p:ph type="ftr" sz="quarter" idx="11"/>
          </p:nvPr>
        </p:nvSpPr>
        <p:spPr>
          <a:xfrm>
            <a:off x="3124200" y="6356350"/>
            <a:ext cx="4112096" cy="365125"/>
          </a:xfrm>
        </p:spPr>
        <p:txBody>
          <a:bodyPr/>
          <a:lstStyle/>
          <a:p>
            <a:r>
              <a:rPr lang="it-IT" smtClean="0"/>
              <a:t>Progetto Giovani - Alessandria Martedì 31 ottobre 2017</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5" name="Rectangle 5"/>
          <p:cNvSpPr>
            <a:spLocks noGrp="1" noChangeArrowheads="1"/>
          </p:cNvSpPr>
          <p:nvPr>
            <p:ph type="title"/>
          </p:nvPr>
        </p:nvSpPr>
        <p:spPr>
          <a:xfrm>
            <a:off x="939800" y="-15976"/>
            <a:ext cx="3278188" cy="1143000"/>
          </a:xfrm>
          <a:noFill/>
          <a:ln/>
        </p:spPr>
        <p:txBody>
          <a:bodyPr>
            <a:normAutofit/>
          </a:bodyPr>
          <a:lstStyle/>
          <a:p>
            <a:pPr algn="l" eaLnBrk="1" hangingPunct="1">
              <a:spcBef>
                <a:spcPct val="50000"/>
              </a:spcBef>
            </a:pPr>
            <a:r>
              <a:rPr lang="it-IT" altLang="it-IT" sz="3600" dirty="0">
                <a:solidFill>
                  <a:schemeClr val="bg2"/>
                </a:solidFill>
              </a:rPr>
              <a:t>Gli Istinti</a:t>
            </a:r>
          </a:p>
        </p:txBody>
      </p:sp>
      <p:sp>
        <p:nvSpPr>
          <p:cNvPr id="358422" name="Rectangle 22"/>
          <p:cNvSpPr>
            <a:spLocks noGrp="1" noChangeArrowheads="1"/>
          </p:cNvSpPr>
          <p:nvPr>
            <p:ph idx="1"/>
          </p:nvPr>
        </p:nvSpPr>
        <p:spPr>
          <a:xfrm>
            <a:off x="533400" y="2209800"/>
            <a:ext cx="6858000" cy="4267200"/>
          </a:xfrm>
          <a:noFill/>
          <a:ln/>
        </p:spPr>
        <p:txBody>
          <a:bodyPr/>
          <a:lstStyle/>
          <a:p>
            <a:pPr marL="447675" indent="-447675"/>
            <a:r>
              <a:rPr lang="it-IT" altLang="it-IT" sz="2400" b="1"/>
              <a:t>Motivazione</a:t>
            </a:r>
            <a:r>
              <a:rPr lang="it-IT" altLang="it-IT" sz="2400"/>
              <a:t>: insieme dei processi di attivazione e di orientamento del comportamento verso la realizzazione di un determinato scopo.</a:t>
            </a:r>
          </a:p>
          <a:p>
            <a:pPr marL="447675" indent="-447675">
              <a:buFontTx/>
              <a:buNone/>
            </a:pPr>
            <a:endParaRPr lang="it-IT" altLang="it-IT" sz="2400"/>
          </a:p>
          <a:p>
            <a:pPr marL="447675" indent="-447675"/>
            <a:r>
              <a:rPr lang="it-IT" altLang="it-IT" sz="2400" b="1"/>
              <a:t>Istinto</a:t>
            </a:r>
            <a:r>
              <a:rPr lang="it-IT" altLang="it-IT" sz="2400"/>
              <a:t>: modello di comportamento innato, integrato nel sistema nervoso e biologicamente determinato (Darwin, 1859)</a:t>
            </a:r>
          </a:p>
          <a:p>
            <a:pPr marL="447675" indent="-447675"/>
            <a:endParaRPr lang="it-IT" altLang="it-IT" sz="2400"/>
          </a:p>
        </p:txBody>
      </p:sp>
      <p:sp>
        <p:nvSpPr>
          <p:cNvPr id="358406" name="AutoShape 6"/>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58407" name="Text Box 7"/>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58409" name="Line 9"/>
          <p:cNvSpPr>
            <a:spLocks noChangeShapeType="1"/>
          </p:cNvSpPr>
          <p:nvPr/>
        </p:nvSpPr>
        <p:spPr bwMode="auto">
          <a:xfrm>
            <a:off x="762000" y="838200"/>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8410" name="Line 10"/>
          <p:cNvSpPr>
            <a:spLocks noChangeShapeType="1"/>
          </p:cNvSpPr>
          <p:nvPr/>
        </p:nvSpPr>
        <p:spPr bwMode="auto">
          <a:xfrm>
            <a:off x="762000" y="914400"/>
            <a:ext cx="3455988"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8411" name="Line 11"/>
          <p:cNvSpPr>
            <a:spLocks noChangeShapeType="1"/>
          </p:cNvSpPr>
          <p:nvPr/>
        </p:nvSpPr>
        <p:spPr bwMode="auto">
          <a:xfrm>
            <a:off x="762000" y="685800"/>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8412" name="Line 12"/>
          <p:cNvSpPr>
            <a:spLocks noChangeShapeType="1"/>
          </p:cNvSpPr>
          <p:nvPr/>
        </p:nvSpPr>
        <p:spPr bwMode="auto">
          <a:xfrm>
            <a:off x="838200" y="685800"/>
            <a:ext cx="0" cy="433388"/>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8415" name="AutoShape 15">
            <a:hlinkClick r:id="rId3" action="ppaction://hlinksldjump" highlightClick="1"/>
          </p:cNvPr>
          <p:cNvSpPr>
            <a:spLocks noChangeArrowheads="1"/>
          </p:cNvSpPr>
          <p:nvPr/>
        </p:nvSpPr>
        <p:spPr bwMode="auto">
          <a:xfrm>
            <a:off x="7380288" y="5373688"/>
            <a:ext cx="865187" cy="360362"/>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58420" name="Text Box 20"/>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58421" name="Rectangle 21"/>
          <p:cNvSpPr>
            <a:spLocks noChangeArrowheads="1"/>
          </p:cNvSpPr>
          <p:nvPr/>
        </p:nvSpPr>
        <p:spPr bwMode="auto">
          <a:xfrm>
            <a:off x="914400" y="0"/>
            <a:ext cx="7158038"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marL="457200" eaLnBrk="0" fontAlgn="base" hangingPunct="0">
              <a:spcBef>
                <a:spcPct val="0"/>
              </a:spcBef>
              <a:spcAft>
                <a:spcPct val="0"/>
              </a:spcAft>
              <a:defRPr sz="2400">
                <a:solidFill>
                  <a:schemeClr val="tx1"/>
                </a:solidFill>
                <a:latin typeface="Times New Roman" pitchFamily="18" charset="0"/>
              </a:defRPr>
            </a:lvl6pPr>
            <a:lvl7pPr marL="914400" eaLnBrk="0" fontAlgn="base" hangingPunct="0">
              <a:spcBef>
                <a:spcPct val="0"/>
              </a:spcBef>
              <a:spcAft>
                <a:spcPct val="0"/>
              </a:spcAft>
              <a:defRPr sz="2400">
                <a:solidFill>
                  <a:schemeClr val="tx1"/>
                </a:solidFill>
                <a:latin typeface="Times New Roman" pitchFamily="18" charset="0"/>
              </a:defRPr>
            </a:lvl7pPr>
            <a:lvl8pPr marL="1371600" eaLnBrk="0" fontAlgn="base" hangingPunct="0">
              <a:spcBef>
                <a:spcPct val="0"/>
              </a:spcBef>
              <a:spcAft>
                <a:spcPct val="0"/>
              </a:spcAft>
              <a:defRPr sz="2400">
                <a:solidFill>
                  <a:schemeClr val="tx1"/>
                </a:solidFill>
                <a:latin typeface="Times New Roman" pitchFamily="18" charset="0"/>
              </a:defRPr>
            </a:lvl8pPr>
            <a:lvl9pPr marL="1828800" eaLnBrk="0" fontAlgn="base" hangingPunct="0">
              <a:spcBef>
                <a:spcPct val="0"/>
              </a:spcBef>
              <a:spcAft>
                <a:spcPct val="0"/>
              </a:spcAft>
              <a:defRPr sz="2400">
                <a:solidFill>
                  <a:schemeClr val="tx1"/>
                </a:solidFill>
                <a:latin typeface="Times New Roman" pitchFamily="18" charset="0"/>
              </a:defRPr>
            </a:lvl9pPr>
          </a:lstStyle>
          <a:p>
            <a:endParaRPr lang="it-IT" altLang="it-IT" sz="1200" b="1" i="1">
              <a:solidFill>
                <a:srgbClr val="990033"/>
              </a:solidFill>
              <a:latin typeface="Verdana" pitchFamily="34" charset="0"/>
            </a:endParaRPr>
          </a:p>
        </p:txBody>
      </p:sp>
      <p:sp>
        <p:nvSpPr>
          <p:cNvPr id="2" name="Segnaposto piè di pagina 1"/>
          <p:cNvSpPr>
            <a:spLocks noGrp="1"/>
          </p:cNvSpPr>
          <p:nvPr>
            <p:ph type="ftr" sz="quarter" idx="11"/>
          </p:nvPr>
        </p:nvSpPr>
        <p:spPr>
          <a:xfrm>
            <a:off x="3124200" y="6356350"/>
            <a:ext cx="4256088" cy="365125"/>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24" name="Group 4"/>
          <p:cNvGrpSpPr>
            <a:grpSpLocks/>
          </p:cNvGrpSpPr>
          <p:nvPr/>
        </p:nvGrpSpPr>
        <p:grpSpPr bwMode="auto">
          <a:xfrm>
            <a:off x="755650" y="908050"/>
            <a:ext cx="3455988" cy="433388"/>
            <a:chOff x="476" y="572"/>
            <a:chExt cx="2177" cy="273"/>
          </a:xfrm>
        </p:grpSpPr>
        <p:grpSp>
          <p:nvGrpSpPr>
            <p:cNvPr id="440325" name="Group 5"/>
            <p:cNvGrpSpPr>
              <a:grpSpLocks/>
            </p:cNvGrpSpPr>
            <p:nvPr/>
          </p:nvGrpSpPr>
          <p:grpSpPr bwMode="auto">
            <a:xfrm>
              <a:off x="476" y="663"/>
              <a:ext cx="2177" cy="46"/>
              <a:chOff x="476" y="663"/>
              <a:chExt cx="2177" cy="46"/>
            </a:xfrm>
          </p:grpSpPr>
          <p:sp>
            <p:nvSpPr>
              <p:cNvPr id="440326"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40327"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40328"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40329"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40330"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40331"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40332" name="Text Box 1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40336" name="Rectangle 16"/>
          <p:cNvSpPr>
            <a:spLocks noGrp="1" noChangeArrowheads="1"/>
          </p:cNvSpPr>
          <p:nvPr>
            <p:ph type="title"/>
          </p:nvPr>
        </p:nvSpPr>
        <p:spPr>
          <a:xfrm>
            <a:off x="827088" y="260350"/>
            <a:ext cx="7772400" cy="1143000"/>
          </a:xfrm>
          <a:noFill/>
          <a:ln/>
        </p:spPr>
        <p:txBody>
          <a:bodyPr>
            <a:normAutofit/>
          </a:bodyPr>
          <a:lstStyle/>
          <a:p>
            <a:pPr algn="l"/>
            <a:r>
              <a:rPr lang="it-IT" altLang="it-IT" sz="3600" dirty="0">
                <a:solidFill>
                  <a:schemeClr val="bg2"/>
                </a:solidFill>
              </a:rPr>
              <a:t>I bisogni di successo e potere</a:t>
            </a:r>
          </a:p>
        </p:txBody>
      </p:sp>
      <p:sp>
        <p:nvSpPr>
          <p:cNvPr id="440337" name="Rectangle 17"/>
          <p:cNvSpPr>
            <a:spLocks noGrp="1" noChangeArrowheads="1"/>
          </p:cNvSpPr>
          <p:nvPr>
            <p:ph idx="1"/>
          </p:nvPr>
        </p:nvSpPr>
        <p:spPr>
          <a:xfrm>
            <a:off x="304800" y="1524000"/>
            <a:ext cx="8153400" cy="4876800"/>
          </a:xfrm>
          <a:noFill/>
          <a:ln/>
        </p:spPr>
        <p:txBody>
          <a:bodyPr>
            <a:normAutofit/>
          </a:bodyPr>
          <a:lstStyle/>
          <a:p>
            <a:pPr marL="447675" indent="-447675"/>
            <a:r>
              <a:rPr lang="it-IT" altLang="it-IT" sz="2400" b="1">
                <a:solidFill>
                  <a:srgbClr val="990033"/>
                </a:solidFill>
              </a:rPr>
              <a:t>Fattori Biologici</a:t>
            </a:r>
          </a:p>
          <a:p>
            <a:pPr marL="889000" lvl="1" indent="-439738"/>
            <a:r>
              <a:rPr lang="it-IT" altLang="it-IT"/>
              <a:t>Motivazione al potere e mondo animale</a:t>
            </a:r>
          </a:p>
          <a:p>
            <a:pPr marL="889000" lvl="1" indent="-439738"/>
            <a:r>
              <a:rPr lang="it-IT" altLang="it-IT"/>
              <a:t>Studi neurofisiologici (Magarinos et al.1996)</a:t>
            </a:r>
          </a:p>
          <a:p>
            <a:pPr marL="889000" lvl="1" indent="-439738"/>
            <a:endParaRPr lang="it-IT" altLang="it-IT" sz="1200"/>
          </a:p>
          <a:p>
            <a:pPr marL="447675" indent="-447675"/>
            <a:r>
              <a:rPr lang="it-IT" altLang="it-IT" sz="2400" b="1">
                <a:solidFill>
                  <a:srgbClr val="990033"/>
                </a:solidFill>
              </a:rPr>
              <a:t>Fattori Sociali</a:t>
            </a:r>
          </a:p>
          <a:p>
            <a:pPr marL="889000" lvl="1" indent="-439738"/>
            <a:r>
              <a:rPr lang="it-IT" altLang="it-IT" b="1"/>
              <a:t>Potere</a:t>
            </a:r>
            <a:r>
              <a:rPr lang="it-IT" altLang="it-IT"/>
              <a:t>: quoziente della forza massima che A ha su B e della massima resistenza che B può impiegare (Lewin, 1951)</a:t>
            </a:r>
          </a:p>
          <a:p>
            <a:pPr marL="889000" lvl="1" indent="-439738"/>
            <a:r>
              <a:rPr lang="it-IT" altLang="it-IT"/>
              <a:t>Cartwright (1965) e Kipnis (1974): componenti dell’azione di potere [</a:t>
            </a:r>
            <a:r>
              <a:rPr lang="it-IT" altLang="it-IT" sz="1600" i="1"/>
              <a:t>stato di bisogno; resistenza; mobilitazione fonti di potere; selezione dei mezzi; valutazione degli effetti; inibizioni di potere</a:t>
            </a:r>
            <a:r>
              <a:rPr lang="it-IT" altLang="it-IT"/>
              <a:t>]</a:t>
            </a:r>
          </a:p>
          <a:p>
            <a:pPr marL="889000" lvl="1" indent="-439738"/>
            <a:r>
              <a:rPr lang="it-IT" altLang="it-IT"/>
              <a:t>McClelland (1972):  Orientamento al potere personalizzato [egoistico] e socializzato [al servizio degli altri]</a:t>
            </a:r>
          </a:p>
          <a:p>
            <a:pPr marL="889000" lvl="1" indent="-439738"/>
            <a:r>
              <a:rPr lang="it-IT" altLang="it-IT"/>
              <a:t>Winter (1988): differenze di genere nell’ostentazione del bisogno di potere</a:t>
            </a:r>
            <a:endParaRPr lang="it-IT" altLang="it-IT" b="1"/>
          </a:p>
        </p:txBody>
      </p:sp>
      <p:sp>
        <p:nvSpPr>
          <p:cNvPr id="2" name="Segnaposto piè di pagina 1"/>
          <p:cNvSpPr>
            <a:spLocks noGrp="1"/>
          </p:cNvSpPr>
          <p:nvPr>
            <p:ph type="ftr" sz="quarter" idx="11"/>
          </p:nvPr>
        </p:nvSpPr>
        <p:spPr>
          <a:xfrm>
            <a:off x="3124200" y="6356350"/>
            <a:ext cx="4832176" cy="365125"/>
          </a:xfrm>
        </p:spPr>
        <p:txBody>
          <a:bodyPr/>
          <a:lstStyle/>
          <a:p>
            <a:r>
              <a:rPr lang="it-IT" smtClean="0"/>
              <a:t>Progetto Giovani - Alessandria Martedì 31 ottobre 2017</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1348" name="Group 4"/>
          <p:cNvGrpSpPr>
            <a:grpSpLocks/>
          </p:cNvGrpSpPr>
          <p:nvPr/>
        </p:nvGrpSpPr>
        <p:grpSpPr bwMode="auto">
          <a:xfrm>
            <a:off x="755650" y="908050"/>
            <a:ext cx="3455988" cy="433388"/>
            <a:chOff x="476" y="572"/>
            <a:chExt cx="2177" cy="273"/>
          </a:xfrm>
        </p:grpSpPr>
        <p:grpSp>
          <p:nvGrpSpPr>
            <p:cNvPr id="441349" name="Group 5"/>
            <p:cNvGrpSpPr>
              <a:grpSpLocks/>
            </p:cNvGrpSpPr>
            <p:nvPr/>
          </p:nvGrpSpPr>
          <p:grpSpPr bwMode="auto">
            <a:xfrm>
              <a:off x="476" y="663"/>
              <a:ext cx="2177" cy="46"/>
              <a:chOff x="476" y="663"/>
              <a:chExt cx="2177" cy="46"/>
            </a:xfrm>
          </p:grpSpPr>
          <p:sp>
            <p:nvSpPr>
              <p:cNvPr id="441350" name="Line 6"/>
              <p:cNvSpPr>
                <a:spLocks noChangeShapeType="1"/>
              </p:cNvSpPr>
              <p:nvPr/>
            </p:nvSpPr>
            <p:spPr bwMode="auto">
              <a:xfrm>
                <a:off x="476" y="663"/>
                <a:ext cx="15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41351" name="Line 7"/>
              <p:cNvSpPr>
                <a:spLocks noChangeShapeType="1"/>
              </p:cNvSpPr>
              <p:nvPr/>
            </p:nvSpPr>
            <p:spPr bwMode="auto">
              <a:xfrm>
                <a:off x="476" y="709"/>
                <a:ext cx="2177"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41352" name="Line 8"/>
            <p:cNvSpPr>
              <a:spLocks noChangeShapeType="1"/>
            </p:cNvSpPr>
            <p:nvPr/>
          </p:nvSpPr>
          <p:spPr bwMode="auto">
            <a:xfrm>
              <a:off x="476" y="572"/>
              <a:ext cx="0" cy="182"/>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41353" name="Line 9"/>
            <p:cNvSpPr>
              <a:spLocks noChangeShapeType="1"/>
            </p:cNvSpPr>
            <p:nvPr/>
          </p:nvSpPr>
          <p:spPr bwMode="auto">
            <a:xfrm>
              <a:off x="521" y="572"/>
              <a:ext cx="0" cy="273"/>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41354" name="AutoShape 10"/>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41355" name="Text Box 11"/>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441356" name="Text Box 1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441360" name="Rectangle 16"/>
          <p:cNvSpPr>
            <a:spLocks noGrp="1" noChangeArrowheads="1"/>
          </p:cNvSpPr>
          <p:nvPr>
            <p:ph type="title"/>
          </p:nvPr>
        </p:nvSpPr>
        <p:spPr>
          <a:xfrm>
            <a:off x="827088" y="188913"/>
            <a:ext cx="7772400" cy="1143000"/>
          </a:xfrm>
          <a:noFill/>
          <a:ln/>
        </p:spPr>
        <p:txBody>
          <a:bodyPr>
            <a:normAutofit/>
          </a:bodyPr>
          <a:lstStyle/>
          <a:p>
            <a:pPr algn="l"/>
            <a:r>
              <a:rPr lang="it-IT" altLang="it-IT" sz="3600" dirty="0" smtClean="0">
                <a:solidFill>
                  <a:schemeClr val="bg2"/>
                </a:solidFill>
              </a:rPr>
              <a:t>I bisogni di successo e potere</a:t>
            </a:r>
            <a:endParaRPr lang="it-IT" altLang="it-IT" sz="3600" dirty="0">
              <a:solidFill>
                <a:schemeClr val="bg2"/>
              </a:solidFill>
            </a:endParaRPr>
          </a:p>
        </p:txBody>
      </p:sp>
      <p:sp>
        <p:nvSpPr>
          <p:cNvPr id="441361" name="Rectangle 17"/>
          <p:cNvSpPr>
            <a:spLocks noChangeArrowheads="1"/>
          </p:cNvSpPr>
          <p:nvPr/>
        </p:nvSpPr>
        <p:spPr bwMode="auto">
          <a:xfrm>
            <a:off x="533400" y="1628800"/>
            <a:ext cx="7138988" cy="467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buClr>
                <a:schemeClr val="accent1"/>
              </a:buClr>
              <a:buSzPct val="70000"/>
              <a:buFont typeface="Wingdings" pitchFamily="2" charset="2"/>
              <a:buChar char="n"/>
            </a:pPr>
            <a:r>
              <a:rPr lang="it-IT" altLang="it-IT" b="1" dirty="0">
                <a:solidFill>
                  <a:srgbClr val="990033"/>
                </a:solidFill>
                <a:latin typeface="Arial" pitchFamily="34" charset="0"/>
              </a:rPr>
              <a:t> IL MODELLO DELLO SVILUPPO SEQUENZIALE DEL POTERE (</a:t>
            </a:r>
            <a:r>
              <a:rPr lang="it-IT" altLang="it-IT" b="1" dirty="0" err="1">
                <a:solidFill>
                  <a:srgbClr val="990033"/>
                </a:solidFill>
                <a:latin typeface="Arial" pitchFamily="34" charset="0"/>
              </a:rPr>
              <a:t>McClelland</a:t>
            </a:r>
            <a:r>
              <a:rPr lang="it-IT" altLang="it-IT" b="1" dirty="0">
                <a:solidFill>
                  <a:srgbClr val="990033"/>
                </a:solidFill>
                <a:latin typeface="Arial" pitchFamily="34" charset="0"/>
              </a:rPr>
              <a:t>, 1975) </a:t>
            </a:r>
          </a:p>
          <a:p>
            <a:pPr eaLnBrk="1" hangingPunct="1">
              <a:spcBef>
                <a:spcPct val="50000"/>
              </a:spcBef>
              <a:buClr>
                <a:schemeClr val="accent1"/>
              </a:buClr>
              <a:buSzPct val="70000"/>
              <a:buFont typeface="Wingdings" pitchFamily="2" charset="2"/>
              <a:buNone/>
            </a:pPr>
            <a:r>
              <a:rPr lang="it-IT" altLang="it-IT" sz="1800" dirty="0">
                <a:latin typeface="Arial" pitchFamily="34" charset="0"/>
              </a:rPr>
              <a:t>4 stadi di maturazione del motivo di potere derivate dall’incrocio di 2 assi: stadi di sviluppo di </a:t>
            </a:r>
            <a:r>
              <a:rPr lang="it-IT" altLang="it-IT" sz="1800" dirty="0" err="1">
                <a:latin typeface="Arial" pitchFamily="34" charset="0"/>
              </a:rPr>
              <a:t>Erickson</a:t>
            </a:r>
            <a:r>
              <a:rPr lang="it-IT" altLang="it-IT" sz="1800" dirty="0">
                <a:latin typeface="Arial" pitchFamily="34" charset="0"/>
              </a:rPr>
              <a:t> e orientamento al potere:</a:t>
            </a:r>
          </a:p>
          <a:p>
            <a:pPr eaLnBrk="1" hangingPunct="1">
              <a:spcBef>
                <a:spcPct val="50000"/>
              </a:spcBef>
              <a:buClr>
                <a:schemeClr val="accent1"/>
              </a:buClr>
              <a:buSzPct val="70000"/>
              <a:buFont typeface="Wingdings" pitchFamily="2" charset="2"/>
              <a:buNone/>
            </a:pPr>
            <a:endParaRPr lang="it-IT" altLang="it-IT" sz="1800" dirty="0">
              <a:latin typeface="Arial" pitchFamily="34" charset="0"/>
            </a:endParaRPr>
          </a:p>
          <a:p>
            <a:pPr eaLnBrk="1" hangingPunct="1">
              <a:spcBef>
                <a:spcPct val="50000"/>
              </a:spcBef>
              <a:buClr>
                <a:schemeClr val="accent1"/>
              </a:buClr>
              <a:buSzPct val="70000"/>
              <a:buFont typeface="Wingdings" pitchFamily="2" charset="2"/>
              <a:buChar char="Ø"/>
            </a:pPr>
            <a:r>
              <a:rPr lang="it-IT" altLang="it-IT" sz="1800" dirty="0">
                <a:latin typeface="Arial" pitchFamily="34" charset="0"/>
              </a:rPr>
              <a:t> </a:t>
            </a:r>
            <a:r>
              <a:rPr lang="it-IT" altLang="it-IT" sz="1800" b="1" dirty="0">
                <a:latin typeface="Arial" pitchFamily="34" charset="0"/>
              </a:rPr>
              <a:t>1 stadio</a:t>
            </a:r>
            <a:r>
              <a:rPr lang="it-IT" altLang="it-IT" sz="1800" dirty="0">
                <a:latin typeface="Arial" pitchFamily="34" charset="0"/>
              </a:rPr>
              <a:t> (fase orale): il soggetto si sente forte in presenza di un individuo o evento potente che assimila</a:t>
            </a:r>
          </a:p>
          <a:p>
            <a:pPr eaLnBrk="1" hangingPunct="1">
              <a:spcBef>
                <a:spcPct val="50000"/>
              </a:spcBef>
              <a:buClr>
                <a:schemeClr val="accent1"/>
              </a:buClr>
              <a:buSzPct val="70000"/>
              <a:buFont typeface="Wingdings" pitchFamily="2" charset="2"/>
              <a:buChar char="Ø"/>
            </a:pPr>
            <a:r>
              <a:rPr lang="it-IT" altLang="it-IT" sz="1800" dirty="0">
                <a:latin typeface="Arial" pitchFamily="34" charset="0"/>
              </a:rPr>
              <a:t> </a:t>
            </a:r>
            <a:r>
              <a:rPr lang="it-IT" altLang="it-IT" sz="1800" b="1" dirty="0">
                <a:latin typeface="Arial" pitchFamily="34" charset="0"/>
              </a:rPr>
              <a:t>2 stadio</a:t>
            </a:r>
            <a:r>
              <a:rPr lang="it-IT" altLang="it-IT" sz="1800" dirty="0">
                <a:latin typeface="Arial" pitchFamily="34" charset="0"/>
              </a:rPr>
              <a:t> (fase anale): il soggetto è la fonte stessa del potere, circondandosi di oggetti che dimostrano la sua forza</a:t>
            </a:r>
          </a:p>
          <a:p>
            <a:pPr eaLnBrk="1" hangingPunct="1">
              <a:spcBef>
                <a:spcPct val="50000"/>
              </a:spcBef>
              <a:buClr>
                <a:schemeClr val="accent1"/>
              </a:buClr>
              <a:buSzPct val="70000"/>
              <a:buFont typeface="Wingdings" pitchFamily="2" charset="2"/>
              <a:buChar char="Ø"/>
            </a:pPr>
            <a:r>
              <a:rPr lang="it-IT" altLang="it-IT" sz="1800" dirty="0">
                <a:latin typeface="Arial" pitchFamily="34" charset="0"/>
              </a:rPr>
              <a:t> </a:t>
            </a:r>
            <a:r>
              <a:rPr lang="it-IT" altLang="it-IT" sz="1800" b="1" dirty="0">
                <a:latin typeface="Arial" pitchFamily="34" charset="0"/>
              </a:rPr>
              <a:t>3 stadio</a:t>
            </a:r>
            <a:r>
              <a:rPr lang="it-IT" altLang="it-IT" sz="1800" dirty="0">
                <a:latin typeface="Arial" pitchFamily="34" charset="0"/>
              </a:rPr>
              <a:t> (fase fallica): il soggetto esperisce la forza attraverso l’influenza che ha sugli altri</a:t>
            </a:r>
          </a:p>
          <a:p>
            <a:pPr eaLnBrk="1" hangingPunct="1">
              <a:spcBef>
                <a:spcPct val="50000"/>
              </a:spcBef>
              <a:buClr>
                <a:schemeClr val="accent1"/>
              </a:buClr>
              <a:buSzPct val="70000"/>
              <a:buFont typeface="Wingdings" pitchFamily="2" charset="2"/>
              <a:buChar char="Ø"/>
            </a:pPr>
            <a:r>
              <a:rPr lang="it-IT" altLang="it-IT" sz="1800" dirty="0">
                <a:latin typeface="Arial" pitchFamily="34" charset="0"/>
              </a:rPr>
              <a:t> </a:t>
            </a:r>
            <a:r>
              <a:rPr lang="it-IT" altLang="it-IT" sz="1800" b="1" dirty="0">
                <a:latin typeface="Arial" pitchFamily="34" charset="0"/>
              </a:rPr>
              <a:t>4 stadio</a:t>
            </a:r>
            <a:r>
              <a:rPr lang="it-IT" altLang="it-IT" sz="1800" dirty="0">
                <a:latin typeface="Arial" pitchFamily="34" charset="0"/>
              </a:rPr>
              <a:t> (fase genitale): il soggetto si esperisce unicamente come strumento al servizio di qualcosa di superiore</a:t>
            </a:r>
          </a:p>
        </p:txBody>
      </p:sp>
      <p:sp>
        <p:nvSpPr>
          <p:cNvPr id="4" name="Segnaposto piè di pagina 3"/>
          <p:cNvSpPr>
            <a:spLocks noGrp="1"/>
          </p:cNvSpPr>
          <p:nvPr>
            <p:ph type="ftr" sz="quarter" idx="11"/>
          </p:nvPr>
        </p:nvSpPr>
        <p:spPr>
          <a:xfrm>
            <a:off x="2483644" y="6331665"/>
            <a:ext cx="4904184" cy="365125"/>
          </a:xfrm>
        </p:spPr>
        <p:txBody>
          <a:bodyPr/>
          <a:lstStyle/>
          <a:p>
            <a:r>
              <a:rPr lang="it-IT" smtClean="0"/>
              <a:t>Progetto Giovani - Alessandria Martedì 31 ottobre 2017</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9" name="Rectangle 5"/>
          <p:cNvSpPr>
            <a:spLocks noChangeArrowheads="1"/>
          </p:cNvSpPr>
          <p:nvPr/>
        </p:nvSpPr>
        <p:spPr bwMode="auto">
          <a:xfrm>
            <a:off x="684213" y="260350"/>
            <a:ext cx="237331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2400" b="1">
                <a:solidFill>
                  <a:schemeClr val="tx2"/>
                </a:solidFill>
                <a:latin typeface="Arial" pitchFamily="34" charset="0"/>
              </a:defRPr>
            </a:lvl1pPr>
            <a:lvl2pPr algn="ctr">
              <a:defRPr sz="2400" b="1">
                <a:solidFill>
                  <a:schemeClr val="tx2"/>
                </a:solidFill>
                <a:latin typeface="Arial" pitchFamily="34" charset="0"/>
              </a:defRPr>
            </a:lvl2pPr>
            <a:lvl3pPr algn="ctr">
              <a:defRPr sz="2400" b="1">
                <a:solidFill>
                  <a:schemeClr val="tx2"/>
                </a:solidFill>
                <a:latin typeface="Arial" pitchFamily="34" charset="0"/>
              </a:defRPr>
            </a:lvl3pPr>
            <a:lvl4pPr algn="ctr">
              <a:defRPr sz="2400" b="1">
                <a:solidFill>
                  <a:schemeClr val="tx2"/>
                </a:solidFill>
                <a:latin typeface="Arial" pitchFamily="34" charset="0"/>
              </a:defRPr>
            </a:lvl4pPr>
            <a:lvl5pPr algn="ctr">
              <a:defRPr sz="2400" b="1">
                <a:solidFill>
                  <a:schemeClr val="tx2"/>
                </a:solidFill>
                <a:latin typeface="Arial" pitchFamily="34" charset="0"/>
              </a:defRPr>
            </a:lvl5pPr>
            <a:lvl6pPr marL="457200" algn="ctr" eaLnBrk="0" fontAlgn="base" hangingPunct="0">
              <a:spcBef>
                <a:spcPct val="0"/>
              </a:spcBef>
              <a:spcAft>
                <a:spcPct val="0"/>
              </a:spcAft>
              <a:defRPr sz="2400" b="1">
                <a:solidFill>
                  <a:schemeClr val="tx2"/>
                </a:solidFill>
                <a:latin typeface="Arial" pitchFamily="34" charset="0"/>
              </a:defRPr>
            </a:lvl6pPr>
            <a:lvl7pPr marL="914400" algn="ctr" eaLnBrk="0" fontAlgn="base" hangingPunct="0">
              <a:spcBef>
                <a:spcPct val="0"/>
              </a:spcBef>
              <a:spcAft>
                <a:spcPct val="0"/>
              </a:spcAft>
              <a:defRPr sz="2400" b="1">
                <a:solidFill>
                  <a:schemeClr val="tx2"/>
                </a:solidFill>
                <a:latin typeface="Arial" pitchFamily="34" charset="0"/>
              </a:defRPr>
            </a:lvl7pPr>
            <a:lvl8pPr marL="1371600" algn="ctr" eaLnBrk="0" fontAlgn="base" hangingPunct="0">
              <a:spcBef>
                <a:spcPct val="0"/>
              </a:spcBef>
              <a:spcAft>
                <a:spcPct val="0"/>
              </a:spcAft>
              <a:defRPr sz="2400" b="1">
                <a:solidFill>
                  <a:schemeClr val="tx2"/>
                </a:solidFill>
                <a:latin typeface="Arial" pitchFamily="34" charset="0"/>
              </a:defRPr>
            </a:lvl8pPr>
            <a:lvl9pPr marL="1828800" algn="ctr" eaLnBrk="0" fontAlgn="base" hangingPunct="0">
              <a:spcBef>
                <a:spcPct val="0"/>
              </a:spcBef>
              <a:spcAft>
                <a:spcPct val="0"/>
              </a:spcAft>
              <a:defRPr sz="2400" b="1">
                <a:solidFill>
                  <a:schemeClr val="tx2"/>
                </a:solidFill>
                <a:latin typeface="Arial" pitchFamily="34" charset="0"/>
              </a:defRPr>
            </a:lvl9pPr>
          </a:lstStyle>
          <a:p>
            <a:pPr eaLnBrk="1" hangingPunct="1">
              <a:spcBef>
                <a:spcPct val="50000"/>
              </a:spcBef>
            </a:pPr>
            <a:endParaRPr lang="it-IT" altLang="it-IT" sz="3200"/>
          </a:p>
        </p:txBody>
      </p:sp>
      <p:sp>
        <p:nvSpPr>
          <p:cNvPr id="359430" name="AutoShape 6"/>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59431" name="Text Box 7"/>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59433" name="Line 9"/>
          <p:cNvSpPr>
            <a:spLocks noChangeShapeType="1"/>
          </p:cNvSpPr>
          <p:nvPr/>
        </p:nvSpPr>
        <p:spPr bwMode="auto">
          <a:xfrm>
            <a:off x="755650" y="1052513"/>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9434" name="Line 10"/>
          <p:cNvSpPr>
            <a:spLocks noChangeShapeType="1"/>
          </p:cNvSpPr>
          <p:nvPr/>
        </p:nvSpPr>
        <p:spPr bwMode="auto">
          <a:xfrm>
            <a:off x="755650" y="1125538"/>
            <a:ext cx="3455988"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9435" name="Line 11"/>
          <p:cNvSpPr>
            <a:spLocks noChangeShapeType="1"/>
          </p:cNvSpPr>
          <p:nvPr/>
        </p:nvSpPr>
        <p:spPr bwMode="auto">
          <a:xfrm>
            <a:off x="755650" y="908050"/>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9436" name="Line 12"/>
          <p:cNvSpPr>
            <a:spLocks noChangeShapeType="1"/>
          </p:cNvSpPr>
          <p:nvPr/>
        </p:nvSpPr>
        <p:spPr bwMode="auto">
          <a:xfrm>
            <a:off x="827088" y="908050"/>
            <a:ext cx="0" cy="433388"/>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59445" name="Text Box 21"/>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59447" name="Rectangle 23"/>
          <p:cNvSpPr>
            <a:spLocks noGrp="1" noChangeArrowheads="1"/>
          </p:cNvSpPr>
          <p:nvPr>
            <p:ph type="title"/>
          </p:nvPr>
        </p:nvSpPr>
        <p:spPr>
          <a:xfrm>
            <a:off x="936507" y="146050"/>
            <a:ext cx="3278187" cy="1143000"/>
          </a:xfrm>
          <a:noFill/>
          <a:ln/>
        </p:spPr>
        <p:txBody>
          <a:bodyPr>
            <a:normAutofit/>
          </a:bodyPr>
          <a:lstStyle/>
          <a:p>
            <a:pPr algn="l" eaLnBrk="1" hangingPunct="1">
              <a:spcBef>
                <a:spcPct val="50000"/>
              </a:spcBef>
            </a:pPr>
            <a:r>
              <a:rPr lang="it-IT" altLang="it-IT" sz="3600" dirty="0">
                <a:solidFill>
                  <a:schemeClr val="bg2"/>
                </a:solidFill>
              </a:rPr>
              <a:t>Gli Istinti</a:t>
            </a:r>
          </a:p>
        </p:txBody>
      </p:sp>
      <p:sp>
        <p:nvSpPr>
          <p:cNvPr id="359446" name="Rectangle 22"/>
          <p:cNvSpPr>
            <a:spLocks noGrp="1" noChangeArrowheads="1"/>
          </p:cNvSpPr>
          <p:nvPr>
            <p:ph idx="1"/>
          </p:nvPr>
        </p:nvSpPr>
        <p:spPr>
          <a:xfrm>
            <a:off x="457200" y="1600200"/>
            <a:ext cx="7661275" cy="3200400"/>
          </a:xfrm>
          <a:noFill/>
          <a:ln/>
        </p:spPr>
        <p:txBody>
          <a:bodyPr>
            <a:normAutofit/>
          </a:bodyPr>
          <a:lstStyle/>
          <a:p>
            <a:pPr marL="447675" indent="-447675"/>
            <a:r>
              <a:rPr lang="it-IT" altLang="it-IT" sz="2400" b="1">
                <a:solidFill>
                  <a:srgbClr val="990033"/>
                </a:solidFill>
              </a:rPr>
              <a:t>Psicologia degli istinti di McDougall</a:t>
            </a:r>
            <a:r>
              <a:rPr lang="it-IT" altLang="it-IT" sz="2400" b="1"/>
              <a:t>: </a:t>
            </a:r>
            <a:r>
              <a:rPr lang="it-IT" altLang="it-IT" sz="2400"/>
              <a:t>gli istinti rappresentano i motori di ogni condotta e vi si rintracciano 3 componenti: </a:t>
            </a:r>
          </a:p>
          <a:p>
            <a:pPr marL="889000" lvl="1" indent="-439738"/>
            <a:r>
              <a:rPr lang="it-IT" altLang="it-IT" b="1" i="1"/>
              <a:t>cognitiva</a:t>
            </a:r>
            <a:r>
              <a:rPr lang="it-IT" altLang="it-IT"/>
              <a:t>: il riconoscere qualcosa e prestarvi attenzione privilegiata;</a:t>
            </a:r>
          </a:p>
          <a:p>
            <a:pPr marL="889000" lvl="1" indent="-439738"/>
            <a:r>
              <a:rPr lang="it-IT" altLang="it-IT" b="1" i="1"/>
              <a:t>affettiva</a:t>
            </a:r>
            <a:r>
              <a:rPr lang="it-IT" altLang="it-IT"/>
              <a:t>: ogni istinto è caratterizzato da una specifica emozione;</a:t>
            </a:r>
          </a:p>
          <a:p>
            <a:pPr marL="889000" lvl="1" indent="-439738"/>
            <a:r>
              <a:rPr lang="it-IT" altLang="it-IT" b="1" i="1"/>
              <a:t>conativa</a:t>
            </a:r>
            <a:r>
              <a:rPr lang="it-IT" altLang="it-IT"/>
              <a:t>: l’impulso ad agire verso/via da l’oggetto</a:t>
            </a:r>
          </a:p>
        </p:txBody>
      </p:sp>
      <p:sp>
        <p:nvSpPr>
          <p:cNvPr id="359448" name="Rectangle 24"/>
          <p:cNvSpPr>
            <a:spLocks noChangeArrowheads="1"/>
          </p:cNvSpPr>
          <p:nvPr/>
        </p:nvSpPr>
        <p:spPr bwMode="auto">
          <a:xfrm>
            <a:off x="914400" y="152400"/>
            <a:ext cx="7158038"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marL="457200" eaLnBrk="0" fontAlgn="base" hangingPunct="0">
              <a:spcBef>
                <a:spcPct val="0"/>
              </a:spcBef>
              <a:spcAft>
                <a:spcPct val="0"/>
              </a:spcAft>
              <a:defRPr sz="2400">
                <a:solidFill>
                  <a:schemeClr val="tx1"/>
                </a:solidFill>
                <a:latin typeface="Times New Roman" pitchFamily="18" charset="0"/>
              </a:defRPr>
            </a:lvl6pPr>
            <a:lvl7pPr marL="914400" eaLnBrk="0" fontAlgn="base" hangingPunct="0">
              <a:spcBef>
                <a:spcPct val="0"/>
              </a:spcBef>
              <a:spcAft>
                <a:spcPct val="0"/>
              </a:spcAft>
              <a:defRPr sz="2400">
                <a:solidFill>
                  <a:schemeClr val="tx1"/>
                </a:solidFill>
                <a:latin typeface="Times New Roman" pitchFamily="18" charset="0"/>
              </a:defRPr>
            </a:lvl7pPr>
            <a:lvl8pPr marL="1371600" eaLnBrk="0" fontAlgn="base" hangingPunct="0">
              <a:spcBef>
                <a:spcPct val="0"/>
              </a:spcBef>
              <a:spcAft>
                <a:spcPct val="0"/>
              </a:spcAft>
              <a:defRPr sz="2400">
                <a:solidFill>
                  <a:schemeClr val="tx1"/>
                </a:solidFill>
                <a:latin typeface="Times New Roman" pitchFamily="18" charset="0"/>
              </a:defRPr>
            </a:lvl8pPr>
            <a:lvl9pPr marL="1828800" eaLnBrk="0" fontAlgn="base" hangingPunct="0">
              <a:spcBef>
                <a:spcPct val="0"/>
              </a:spcBef>
              <a:spcAft>
                <a:spcPct val="0"/>
              </a:spcAft>
              <a:defRPr sz="2400">
                <a:solidFill>
                  <a:schemeClr val="tx1"/>
                </a:solidFill>
                <a:latin typeface="Times New Roman" pitchFamily="18" charset="0"/>
              </a:defRPr>
            </a:lvl9pPr>
          </a:lstStyle>
          <a:p>
            <a:r>
              <a:rPr lang="it-IT" altLang="it-IT" sz="1200" b="1" i="1">
                <a:solidFill>
                  <a:srgbClr val="990033"/>
                </a:solidFill>
                <a:latin typeface="Verdana" pitchFamily="34" charset="0"/>
              </a:rPr>
              <a:t/>
            </a:r>
            <a:br>
              <a:rPr lang="it-IT" altLang="it-IT" sz="1200" b="1" i="1">
                <a:solidFill>
                  <a:srgbClr val="990033"/>
                </a:solidFill>
                <a:latin typeface="Verdana" pitchFamily="34" charset="0"/>
              </a:rPr>
            </a:br>
            <a:endParaRPr lang="it-IT" altLang="it-IT" sz="1200" b="1" i="1">
              <a:solidFill>
                <a:srgbClr val="990033"/>
              </a:solidFill>
              <a:latin typeface="Verdana" pitchFamily="34" charset="0"/>
            </a:endParaRPr>
          </a:p>
        </p:txBody>
      </p:sp>
      <p:sp>
        <p:nvSpPr>
          <p:cNvPr id="359449" name="Rectangle 25"/>
          <p:cNvSpPr>
            <a:spLocks noChangeArrowheads="1"/>
          </p:cNvSpPr>
          <p:nvPr/>
        </p:nvSpPr>
        <p:spPr bwMode="auto">
          <a:xfrm>
            <a:off x="685800" y="4724400"/>
            <a:ext cx="7342188" cy="1447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47675" indent="-447675">
              <a:defRPr sz="2400">
                <a:solidFill>
                  <a:schemeClr val="tx1"/>
                </a:solidFill>
                <a:latin typeface="Times New Roman" pitchFamily="18" charset="0"/>
              </a:defRPr>
            </a:lvl1pPr>
            <a:lvl2pPr marL="889000" indent="-439738">
              <a:defRPr sz="2400">
                <a:solidFill>
                  <a:schemeClr val="tx1"/>
                </a:solidFill>
                <a:latin typeface="Times New Roman" pitchFamily="18" charset="0"/>
              </a:defRPr>
            </a:lvl2pPr>
            <a:lvl3pPr marL="1293813" indent="-403225">
              <a:defRPr sz="2400">
                <a:solidFill>
                  <a:schemeClr val="tx1"/>
                </a:solidFill>
                <a:latin typeface="Times New Roman" pitchFamily="18" charset="0"/>
              </a:defRPr>
            </a:lvl3pPr>
            <a:lvl4pPr marL="1681163" indent="-385763">
              <a:defRPr sz="2400">
                <a:solidFill>
                  <a:schemeClr val="tx1"/>
                </a:solidFill>
                <a:latin typeface="Times New Roman" pitchFamily="18" charset="0"/>
              </a:defRPr>
            </a:lvl4pPr>
            <a:lvl5pPr marL="2070100" indent="-387350">
              <a:defRPr sz="2400">
                <a:solidFill>
                  <a:schemeClr val="tx1"/>
                </a:solidFill>
                <a:latin typeface="Times New Roman" pitchFamily="18" charset="0"/>
              </a:defRPr>
            </a:lvl5pPr>
            <a:lvl6pPr marL="2527300" indent="-387350" eaLnBrk="0" fontAlgn="base" hangingPunct="0">
              <a:spcBef>
                <a:spcPct val="0"/>
              </a:spcBef>
              <a:spcAft>
                <a:spcPct val="0"/>
              </a:spcAft>
              <a:defRPr sz="2400">
                <a:solidFill>
                  <a:schemeClr val="tx1"/>
                </a:solidFill>
                <a:latin typeface="Times New Roman" pitchFamily="18" charset="0"/>
              </a:defRPr>
            </a:lvl6pPr>
            <a:lvl7pPr marL="2984500" indent="-387350" eaLnBrk="0" fontAlgn="base" hangingPunct="0">
              <a:spcBef>
                <a:spcPct val="0"/>
              </a:spcBef>
              <a:spcAft>
                <a:spcPct val="0"/>
              </a:spcAft>
              <a:defRPr sz="2400">
                <a:solidFill>
                  <a:schemeClr val="tx1"/>
                </a:solidFill>
                <a:latin typeface="Times New Roman" pitchFamily="18" charset="0"/>
              </a:defRPr>
            </a:lvl7pPr>
            <a:lvl8pPr marL="3441700" indent="-387350" eaLnBrk="0" fontAlgn="base" hangingPunct="0">
              <a:spcBef>
                <a:spcPct val="0"/>
              </a:spcBef>
              <a:spcAft>
                <a:spcPct val="0"/>
              </a:spcAft>
              <a:defRPr sz="2400">
                <a:solidFill>
                  <a:schemeClr val="tx1"/>
                </a:solidFill>
                <a:latin typeface="Times New Roman" pitchFamily="18" charset="0"/>
              </a:defRPr>
            </a:lvl8pPr>
            <a:lvl9pPr marL="3898900" indent="-38735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buClr>
                <a:schemeClr val="accent1"/>
              </a:buClr>
              <a:buSzPct val="70000"/>
              <a:buFont typeface="Wingdings" pitchFamily="2" charset="2"/>
              <a:buNone/>
            </a:pPr>
            <a:r>
              <a:rPr lang="it-IT" altLang="it-IT" sz="2000" b="1">
                <a:solidFill>
                  <a:srgbClr val="990033"/>
                </a:solidFill>
                <a:latin typeface="Arial" pitchFamily="34" charset="0"/>
              </a:rPr>
              <a:t>LIMITI</a:t>
            </a:r>
          </a:p>
          <a:p>
            <a:pPr lvl="1" eaLnBrk="1" hangingPunct="1">
              <a:spcBef>
                <a:spcPct val="20000"/>
              </a:spcBef>
              <a:buClr>
                <a:schemeClr val="accent1"/>
              </a:buClr>
              <a:buSzPct val="70000"/>
              <a:buFont typeface="Wingdings" pitchFamily="2" charset="2"/>
              <a:buChar char="n"/>
            </a:pPr>
            <a:r>
              <a:rPr lang="it-IT" altLang="it-IT" sz="2000" i="1">
                <a:latin typeface="Arial" pitchFamily="34" charset="0"/>
              </a:rPr>
              <a:t>Non spiega le attività umane più complesse</a:t>
            </a:r>
          </a:p>
          <a:p>
            <a:pPr lvl="1" eaLnBrk="1" hangingPunct="1">
              <a:spcBef>
                <a:spcPct val="20000"/>
              </a:spcBef>
              <a:buClr>
                <a:schemeClr val="accent1"/>
              </a:buClr>
              <a:buSzPct val="70000"/>
              <a:buFont typeface="Wingdings" pitchFamily="2" charset="2"/>
              <a:buChar char="n"/>
            </a:pPr>
            <a:r>
              <a:rPr lang="it-IT" altLang="it-IT" sz="2000" i="1">
                <a:solidFill>
                  <a:srgbClr val="000000"/>
                </a:solidFill>
                <a:latin typeface="Arial" pitchFamily="34" charset="0"/>
              </a:rPr>
              <a:t>Criteri di identificazione degli istinti troppo arbitrari</a:t>
            </a:r>
            <a:endParaRPr lang="it-IT" altLang="it-IT" sz="2000" i="1">
              <a:latin typeface="Arial" pitchFamily="34" charset="0"/>
            </a:endParaRPr>
          </a:p>
        </p:txBody>
      </p:sp>
      <p:sp>
        <p:nvSpPr>
          <p:cNvPr id="2" name="Segnaposto piè di pagina 1"/>
          <p:cNvSpPr>
            <a:spLocks noGrp="1"/>
          </p:cNvSpPr>
          <p:nvPr>
            <p:ph type="ftr" sz="quarter" idx="11"/>
          </p:nvPr>
        </p:nvSpPr>
        <p:spPr>
          <a:xfrm>
            <a:off x="3124200" y="6356350"/>
            <a:ext cx="4112096" cy="385018"/>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69" name="Rectangle 21"/>
          <p:cNvSpPr>
            <a:spLocks noGrp="1" noChangeArrowheads="1"/>
          </p:cNvSpPr>
          <p:nvPr>
            <p:ph type="title"/>
          </p:nvPr>
        </p:nvSpPr>
        <p:spPr>
          <a:xfrm>
            <a:off x="1115616" y="206274"/>
            <a:ext cx="3278187" cy="1143000"/>
          </a:xfrm>
          <a:noFill/>
          <a:ln/>
        </p:spPr>
        <p:txBody>
          <a:bodyPr>
            <a:normAutofit/>
          </a:bodyPr>
          <a:lstStyle/>
          <a:p>
            <a:pPr algn="l" eaLnBrk="1" hangingPunct="1">
              <a:spcBef>
                <a:spcPct val="50000"/>
              </a:spcBef>
            </a:pPr>
            <a:r>
              <a:rPr lang="it-IT" altLang="it-IT" sz="3600" dirty="0">
                <a:solidFill>
                  <a:schemeClr val="bg2"/>
                </a:solidFill>
              </a:rPr>
              <a:t>Gli Istinti</a:t>
            </a:r>
          </a:p>
        </p:txBody>
      </p:sp>
      <p:sp>
        <p:nvSpPr>
          <p:cNvPr id="360451" name="Rectangle 3"/>
          <p:cNvSpPr>
            <a:spLocks noGrp="1" noChangeArrowheads="1"/>
          </p:cNvSpPr>
          <p:nvPr>
            <p:ph idx="1"/>
          </p:nvPr>
        </p:nvSpPr>
        <p:spPr>
          <a:xfrm>
            <a:off x="685800" y="1981200"/>
            <a:ext cx="7772400" cy="3752850"/>
          </a:xfrm>
        </p:spPr>
        <p:txBody>
          <a:bodyPr/>
          <a:lstStyle/>
          <a:p>
            <a:pPr marL="609600" indent="-609600">
              <a:buFontTx/>
              <a:buNone/>
            </a:pPr>
            <a:endParaRPr lang="it-IT" altLang="it-IT" sz="1800" b="1"/>
          </a:p>
          <a:p>
            <a:pPr marL="609600" indent="-609600">
              <a:buFont typeface="Wingdings" pitchFamily="2" charset="2"/>
              <a:buAutoNum type="arabicPeriod"/>
            </a:pPr>
            <a:endParaRPr lang="it-IT" altLang="it-IT"/>
          </a:p>
        </p:txBody>
      </p:sp>
      <p:sp>
        <p:nvSpPr>
          <p:cNvPr id="360452" name="AutoShape 4"/>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60453" name="Text Box 5"/>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60455" name="Line 7"/>
          <p:cNvSpPr>
            <a:spLocks noChangeShapeType="1"/>
          </p:cNvSpPr>
          <p:nvPr/>
        </p:nvSpPr>
        <p:spPr bwMode="auto">
          <a:xfrm>
            <a:off x="755650" y="1052513"/>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0456" name="Line 8"/>
          <p:cNvSpPr>
            <a:spLocks noChangeShapeType="1"/>
          </p:cNvSpPr>
          <p:nvPr/>
        </p:nvSpPr>
        <p:spPr bwMode="auto">
          <a:xfrm>
            <a:off x="755650" y="1125538"/>
            <a:ext cx="3455988"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0457" name="Line 9"/>
          <p:cNvSpPr>
            <a:spLocks noChangeShapeType="1"/>
          </p:cNvSpPr>
          <p:nvPr/>
        </p:nvSpPr>
        <p:spPr bwMode="auto">
          <a:xfrm>
            <a:off x="755650" y="908050"/>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0458" name="Line 10"/>
          <p:cNvSpPr>
            <a:spLocks noChangeShapeType="1"/>
          </p:cNvSpPr>
          <p:nvPr/>
        </p:nvSpPr>
        <p:spPr bwMode="auto">
          <a:xfrm>
            <a:off x="827088" y="908050"/>
            <a:ext cx="0" cy="433388"/>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0465" name="Text Box 17"/>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60466" name="Rectangle 18"/>
          <p:cNvSpPr>
            <a:spLocks noChangeArrowheads="1"/>
          </p:cNvSpPr>
          <p:nvPr/>
        </p:nvSpPr>
        <p:spPr bwMode="auto">
          <a:xfrm>
            <a:off x="11280" y="1605065"/>
            <a:ext cx="6576943"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47675" indent="-447675">
              <a:defRPr sz="2400">
                <a:solidFill>
                  <a:schemeClr val="tx1"/>
                </a:solidFill>
                <a:latin typeface="Times New Roman" pitchFamily="18" charset="0"/>
              </a:defRPr>
            </a:lvl1pPr>
            <a:lvl2pPr marL="889000" indent="-439738">
              <a:defRPr sz="2400">
                <a:solidFill>
                  <a:schemeClr val="tx1"/>
                </a:solidFill>
                <a:latin typeface="Times New Roman" pitchFamily="18" charset="0"/>
              </a:defRPr>
            </a:lvl2pPr>
            <a:lvl3pPr marL="1293813" indent="-403225">
              <a:defRPr sz="2400">
                <a:solidFill>
                  <a:schemeClr val="tx1"/>
                </a:solidFill>
                <a:latin typeface="Times New Roman" pitchFamily="18" charset="0"/>
              </a:defRPr>
            </a:lvl3pPr>
            <a:lvl4pPr marL="1681163" indent="-385763">
              <a:defRPr sz="2400">
                <a:solidFill>
                  <a:schemeClr val="tx1"/>
                </a:solidFill>
                <a:latin typeface="Times New Roman" pitchFamily="18" charset="0"/>
              </a:defRPr>
            </a:lvl4pPr>
            <a:lvl5pPr marL="2070100" indent="-387350">
              <a:defRPr sz="2400">
                <a:solidFill>
                  <a:schemeClr val="tx1"/>
                </a:solidFill>
                <a:latin typeface="Times New Roman" pitchFamily="18" charset="0"/>
              </a:defRPr>
            </a:lvl5pPr>
            <a:lvl6pPr marL="2527300" indent="-387350" eaLnBrk="0" fontAlgn="base" hangingPunct="0">
              <a:spcBef>
                <a:spcPct val="0"/>
              </a:spcBef>
              <a:spcAft>
                <a:spcPct val="0"/>
              </a:spcAft>
              <a:defRPr sz="2400">
                <a:solidFill>
                  <a:schemeClr val="tx1"/>
                </a:solidFill>
                <a:latin typeface="Times New Roman" pitchFamily="18" charset="0"/>
              </a:defRPr>
            </a:lvl6pPr>
            <a:lvl7pPr marL="2984500" indent="-387350" eaLnBrk="0" fontAlgn="base" hangingPunct="0">
              <a:spcBef>
                <a:spcPct val="0"/>
              </a:spcBef>
              <a:spcAft>
                <a:spcPct val="0"/>
              </a:spcAft>
              <a:defRPr sz="2400">
                <a:solidFill>
                  <a:schemeClr val="tx1"/>
                </a:solidFill>
                <a:latin typeface="Times New Roman" pitchFamily="18" charset="0"/>
              </a:defRPr>
            </a:lvl7pPr>
            <a:lvl8pPr marL="3441700" indent="-387350" eaLnBrk="0" fontAlgn="base" hangingPunct="0">
              <a:spcBef>
                <a:spcPct val="0"/>
              </a:spcBef>
              <a:spcAft>
                <a:spcPct val="0"/>
              </a:spcAft>
              <a:defRPr sz="2400">
                <a:solidFill>
                  <a:schemeClr val="tx1"/>
                </a:solidFill>
                <a:latin typeface="Times New Roman" pitchFamily="18" charset="0"/>
              </a:defRPr>
            </a:lvl8pPr>
            <a:lvl9pPr marL="3898900" indent="-38735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Char char="•"/>
            </a:pPr>
            <a:r>
              <a:rPr lang="it-IT" altLang="it-IT" sz="1800" dirty="0">
                <a:solidFill>
                  <a:srgbClr val="000000"/>
                </a:solidFill>
                <a:latin typeface="Arial" pitchFamily="34" charset="0"/>
              </a:rPr>
              <a:t>I comportamenti istintivi sono sequenze, anche complesse, di comportamenti regolate da </a:t>
            </a:r>
            <a:r>
              <a:rPr lang="it-IT" altLang="it-IT" sz="1800" b="1" dirty="0">
                <a:solidFill>
                  <a:srgbClr val="000000"/>
                </a:solidFill>
                <a:latin typeface="Arial" pitchFamily="34" charset="0"/>
              </a:rPr>
              <a:t>schemi </a:t>
            </a:r>
          </a:p>
          <a:p>
            <a:pPr>
              <a:spcBef>
                <a:spcPct val="20000"/>
              </a:spcBef>
            </a:pPr>
            <a:r>
              <a:rPr lang="it-IT" altLang="it-IT" sz="1800" b="1" dirty="0">
                <a:solidFill>
                  <a:srgbClr val="000000"/>
                </a:solidFill>
                <a:latin typeface="Arial" pitchFamily="34" charset="0"/>
              </a:rPr>
              <a:t>      fissi di azione</a:t>
            </a:r>
            <a:r>
              <a:rPr lang="it-IT" altLang="it-IT" sz="1800" dirty="0">
                <a:solidFill>
                  <a:srgbClr val="000000"/>
                </a:solidFill>
                <a:latin typeface="Arial" pitchFamily="34" charset="0"/>
              </a:rPr>
              <a:t> e sensibili a un determinato stimolo attivante detto </a:t>
            </a:r>
            <a:r>
              <a:rPr lang="it-IT" altLang="it-IT" sz="1800" b="1" dirty="0">
                <a:latin typeface="Arial" pitchFamily="34" charset="0"/>
              </a:rPr>
              <a:t>stimolo-chiave</a:t>
            </a:r>
            <a:r>
              <a:rPr lang="it-IT" altLang="it-IT" sz="1800" dirty="0">
                <a:latin typeface="Arial" pitchFamily="34" charset="0"/>
              </a:rPr>
              <a:t>. (Lorenz, 1937)</a:t>
            </a:r>
          </a:p>
          <a:p>
            <a:pPr>
              <a:spcBef>
                <a:spcPct val="20000"/>
              </a:spcBef>
              <a:buFontTx/>
              <a:buChar char="•"/>
            </a:pPr>
            <a:endParaRPr lang="it-IT" altLang="it-IT" sz="1800" b="1" dirty="0">
              <a:latin typeface="Arial" pitchFamily="34" charset="0"/>
            </a:endParaRPr>
          </a:p>
          <a:p>
            <a:pPr>
              <a:spcBef>
                <a:spcPct val="20000"/>
              </a:spcBef>
              <a:buFontTx/>
              <a:buChar char="•"/>
            </a:pPr>
            <a:endParaRPr lang="it-IT" altLang="it-IT" sz="1800" b="1" dirty="0">
              <a:latin typeface="Arial" pitchFamily="34" charset="0"/>
            </a:endParaRPr>
          </a:p>
          <a:p>
            <a:pPr>
              <a:spcBef>
                <a:spcPct val="20000"/>
              </a:spcBef>
              <a:buFontTx/>
              <a:buChar char="•"/>
            </a:pPr>
            <a:r>
              <a:rPr lang="it-IT" altLang="it-IT" sz="1800" b="1" dirty="0">
                <a:latin typeface="Arial" pitchFamily="34" charset="0"/>
              </a:rPr>
              <a:t>Imprinting</a:t>
            </a:r>
            <a:r>
              <a:rPr lang="it-IT" altLang="it-IT" sz="1800" dirty="0">
                <a:latin typeface="Arial" pitchFamily="34" charset="0"/>
              </a:rPr>
              <a:t>: comportamento specie-specifico geneticamente programmato </a:t>
            </a:r>
            <a:r>
              <a:rPr lang="it-IT" altLang="it-IT" sz="1800" dirty="0">
                <a:latin typeface="Arial" pitchFamily="34" charset="0"/>
                <a:sym typeface="Wingdings" pitchFamily="2" charset="2"/>
              </a:rPr>
              <a:t> base del comportamento di attaccamento</a:t>
            </a:r>
            <a:r>
              <a:rPr lang="it-IT" altLang="it-IT" sz="1800" dirty="0">
                <a:latin typeface="Arial" pitchFamily="34" charset="0"/>
              </a:rPr>
              <a:t> (Lorenz, 1937)</a:t>
            </a:r>
          </a:p>
          <a:p>
            <a:pPr>
              <a:spcBef>
                <a:spcPct val="20000"/>
              </a:spcBef>
            </a:pPr>
            <a:endParaRPr lang="it-IT" altLang="it-IT" sz="1800" dirty="0">
              <a:latin typeface="Arial" pitchFamily="34" charset="0"/>
            </a:endParaRPr>
          </a:p>
          <a:p>
            <a:pPr>
              <a:spcBef>
                <a:spcPct val="20000"/>
              </a:spcBef>
              <a:buFontTx/>
              <a:buChar char="•"/>
            </a:pPr>
            <a:r>
              <a:rPr lang="it-IT" altLang="it-IT" sz="1800" b="1" dirty="0">
                <a:latin typeface="Arial" pitchFamily="34" charset="0"/>
              </a:rPr>
              <a:t>Modello idraulico della motivazione</a:t>
            </a:r>
            <a:r>
              <a:rPr lang="it-IT" altLang="it-IT" sz="1800" dirty="0">
                <a:latin typeface="Arial" pitchFamily="34" charset="0"/>
              </a:rPr>
              <a:t>: modello energetico fondato sull’idea di un’energia che si accumula all’interno dell’organismo e spinge per essere liberata. </a:t>
            </a:r>
            <a:r>
              <a:rPr lang="it-IT" altLang="it-IT" sz="1800" i="1" dirty="0">
                <a:latin typeface="Arial" pitchFamily="34" charset="0"/>
              </a:rPr>
              <a:t>(</a:t>
            </a:r>
            <a:r>
              <a:rPr lang="it-IT" altLang="it-IT" sz="1800" dirty="0">
                <a:latin typeface="Arial" pitchFamily="34" charset="0"/>
              </a:rPr>
              <a:t>Lorenz, 1950)</a:t>
            </a:r>
          </a:p>
        </p:txBody>
      </p:sp>
      <p:sp>
        <p:nvSpPr>
          <p:cNvPr id="360470" name="Rectangle 22"/>
          <p:cNvSpPr>
            <a:spLocks noChangeArrowheads="1"/>
          </p:cNvSpPr>
          <p:nvPr/>
        </p:nvSpPr>
        <p:spPr bwMode="auto">
          <a:xfrm>
            <a:off x="914400" y="152400"/>
            <a:ext cx="7158038"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marL="457200" eaLnBrk="0" fontAlgn="base" hangingPunct="0">
              <a:spcBef>
                <a:spcPct val="0"/>
              </a:spcBef>
              <a:spcAft>
                <a:spcPct val="0"/>
              </a:spcAft>
              <a:defRPr sz="2400">
                <a:solidFill>
                  <a:schemeClr val="tx1"/>
                </a:solidFill>
                <a:latin typeface="Times New Roman" pitchFamily="18" charset="0"/>
              </a:defRPr>
            </a:lvl6pPr>
            <a:lvl7pPr marL="914400" eaLnBrk="0" fontAlgn="base" hangingPunct="0">
              <a:spcBef>
                <a:spcPct val="0"/>
              </a:spcBef>
              <a:spcAft>
                <a:spcPct val="0"/>
              </a:spcAft>
              <a:defRPr sz="2400">
                <a:solidFill>
                  <a:schemeClr val="tx1"/>
                </a:solidFill>
                <a:latin typeface="Times New Roman" pitchFamily="18" charset="0"/>
              </a:defRPr>
            </a:lvl7pPr>
            <a:lvl8pPr marL="1371600" eaLnBrk="0" fontAlgn="base" hangingPunct="0">
              <a:spcBef>
                <a:spcPct val="0"/>
              </a:spcBef>
              <a:spcAft>
                <a:spcPct val="0"/>
              </a:spcAft>
              <a:defRPr sz="2400">
                <a:solidFill>
                  <a:schemeClr val="tx1"/>
                </a:solidFill>
                <a:latin typeface="Times New Roman" pitchFamily="18" charset="0"/>
              </a:defRPr>
            </a:lvl8pPr>
            <a:lvl9pPr marL="1828800" eaLnBrk="0" fontAlgn="base" hangingPunct="0">
              <a:spcBef>
                <a:spcPct val="0"/>
              </a:spcBef>
              <a:spcAft>
                <a:spcPct val="0"/>
              </a:spcAft>
              <a:defRPr sz="2400">
                <a:solidFill>
                  <a:schemeClr val="tx1"/>
                </a:solidFill>
                <a:latin typeface="Times New Roman" pitchFamily="18" charset="0"/>
              </a:defRPr>
            </a:lvl9pPr>
          </a:lstStyle>
          <a:p>
            <a:r>
              <a:rPr lang="it-IT" altLang="it-IT" sz="1200" b="1" i="1">
                <a:solidFill>
                  <a:srgbClr val="990033"/>
                </a:solidFill>
                <a:latin typeface="Verdana" pitchFamily="34" charset="0"/>
              </a:rPr>
              <a:t/>
            </a:r>
            <a:br>
              <a:rPr lang="it-IT" altLang="it-IT" sz="1200" b="1" i="1">
                <a:solidFill>
                  <a:srgbClr val="990033"/>
                </a:solidFill>
                <a:latin typeface="Verdana" pitchFamily="34" charset="0"/>
              </a:rPr>
            </a:br>
            <a:endParaRPr lang="it-IT" altLang="it-IT" sz="1200" b="1" i="1">
              <a:solidFill>
                <a:srgbClr val="990033"/>
              </a:solidFill>
              <a:latin typeface="Verdana" pitchFamily="34" charset="0"/>
            </a:endParaRPr>
          </a:p>
        </p:txBody>
      </p:sp>
      <p:pic>
        <p:nvPicPr>
          <p:cNvPr id="360471" name="Picture 23" descr="lorenz_im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2781299"/>
            <a:ext cx="1846263" cy="2252663"/>
          </a:xfrm>
          <a:prstGeom prst="rect">
            <a:avLst/>
          </a:prstGeom>
          <a:noFill/>
          <a:extLst>
            <a:ext uri="{909E8E84-426E-40DD-AFC4-6F175D3DCCD1}">
              <a14:hiddenFill xmlns:a14="http://schemas.microsoft.com/office/drawing/2010/main">
                <a:solidFill>
                  <a:srgbClr val="FFFFFF"/>
                </a:solidFill>
              </a14:hiddenFill>
            </a:ext>
          </a:extLst>
        </p:spPr>
      </p:pic>
      <p:sp>
        <p:nvSpPr>
          <p:cNvPr id="2" name="Segnaposto piè di pagina 1"/>
          <p:cNvSpPr>
            <a:spLocks noGrp="1"/>
          </p:cNvSpPr>
          <p:nvPr>
            <p:ph type="ftr" sz="quarter" idx="11"/>
          </p:nvPr>
        </p:nvSpPr>
        <p:spPr>
          <a:xfrm>
            <a:off x="2771800" y="6356350"/>
            <a:ext cx="4032448" cy="365125"/>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505" name="AutoShape 9"/>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62506" name="Text Box 10"/>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62508" name="Line 12"/>
          <p:cNvSpPr>
            <a:spLocks noChangeShapeType="1"/>
          </p:cNvSpPr>
          <p:nvPr/>
        </p:nvSpPr>
        <p:spPr bwMode="auto">
          <a:xfrm>
            <a:off x="755650" y="1052513"/>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2509" name="Line 13"/>
          <p:cNvSpPr>
            <a:spLocks noChangeShapeType="1"/>
          </p:cNvSpPr>
          <p:nvPr/>
        </p:nvSpPr>
        <p:spPr bwMode="auto">
          <a:xfrm>
            <a:off x="755650" y="1125538"/>
            <a:ext cx="3455988"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2510" name="Line 14"/>
          <p:cNvSpPr>
            <a:spLocks noChangeShapeType="1"/>
          </p:cNvSpPr>
          <p:nvPr/>
        </p:nvSpPr>
        <p:spPr bwMode="auto">
          <a:xfrm>
            <a:off x="755650" y="908050"/>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2511" name="Line 15"/>
          <p:cNvSpPr>
            <a:spLocks noChangeShapeType="1"/>
          </p:cNvSpPr>
          <p:nvPr/>
        </p:nvSpPr>
        <p:spPr bwMode="auto">
          <a:xfrm>
            <a:off x="827088" y="908050"/>
            <a:ext cx="0" cy="433388"/>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2517" name="Text Box 21"/>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62520" name="Rectangle 24"/>
          <p:cNvSpPr>
            <a:spLocks noChangeArrowheads="1"/>
          </p:cNvSpPr>
          <p:nvPr/>
        </p:nvSpPr>
        <p:spPr bwMode="auto">
          <a:xfrm>
            <a:off x="762000" y="533400"/>
            <a:ext cx="6324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3600" dirty="0">
                <a:solidFill>
                  <a:schemeClr val="bg2"/>
                </a:solidFill>
                <a:effectLst>
                  <a:outerShdw blurRad="38100" dist="38100" dir="2700000" algn="tl">
                    <a:srgbClr val="000000">
                      <a:alpha val="43137"/>
                    </a:srgbClr>
                  </a:outerShdw>
                </a:effectLst>
                <a:latin typeface="+mj-lt"/>
              </a:rPr>
              <a:t>La teoria della riduzione delle pulsioni</a:t>
            </a:r>
          </a:p>
        </p:txBody>
      </p:sp>
      <p:sp>
        <p:nvSpPr>
          <p:cNvPr id="362522" name="Rectangle 26"/>
          <p:cNvSpPr>
            <a:spLocks noGrp="1" noChangeArrowheads="1"/>
          </p:cNvSpPr>
          <p:nvPr>
            <p:ph sz="half" idx="1"/>
          </p:nvPr>
        </p:nvSpPr>
        <p:spPr>
          <a:xfrm>
            <a:off x="381000" y="1676400"/>
            <a:ext cx="7661275" cy="4343400"/>
          </a:xfrm>
          <a:noFill/>
          <a:ln/>
        </p:spPr>
        <p:txBody>
          <a:bodyPr/>
          <a:lstStyle/>
          <a:p>
            <a:pPr marL="447675" indent="-447675"/>
            <a:r>
              <a:rPr lang="it-IT" altLang="it-IT" sz="2000" b="1">
                <a:solidFill>
                  <a:srgbClr val="990033"/>
                </a:solidFill>
              </a:rPr>
              <a:t>Teoria della riduzione delle pulsioni</a:t>
            </a:r>
            <a:r>
              <a:rPr lang="it-IT" altLang="it-IT" sz="2000"/>
              <a:t>: la mancanza di requisiti biologici fondamentali produrrebbe una pulsione allo scopo di ottenere quella determinata risorsa. (Hull, 1943)</a:t>
            </a:r>
          </a:p>
          <a:p>
            <a:pPr marL="447675" indent="-447675"/>
            <a:endParaRPr lang="it-IT" altLang="it-IT" sz="900"/>
          </a:p>
          <a:p>
            <a:pPr marL="889000" lvl="1" indent="-439738"/>
            <a:r>
              <a:rPr lang="it-IT" altLang="it-IT" sz="2000"/>
              <a:t>Rifiuta la nozione di istinto;</a:t>
            </a:r>
          </a:p>
          <a:p>
            <a:pPr marL="889000" lvl="1" indent="-439738">
              <a:buFontTx/>
              <a:buNone/>
            </a:pPr>
            <a:endParaRPr lang="it-IT" altLang="it-IT" sz="2000"/>
          </a:p>
          <a:p>
            <a:pPr marL="889000" lvl="1" indent="-439738"/>
            <a:r>
              <a:rPr lang="it-IT" altLang="it-IT" sz="2000"/>
              <a:t>Tensione degli organismi a mantenere una situazione di equilibrio interno (omeostasi) (Cannon, 1929);</a:t>
            </a:r>
          </a:p>
          <a:p>
            <a:pPr marL="889000" lvl="1" indent="-439738"/>
            <a:endParaRPr lang="it-IT" altLang="it-IT" sz="2000"/>
          </a:p>
          <a:p>
            <a:pPr marL="889000" lvl="1" indent="-439738"/>
            <a:r>
              <a:rPr lang="it-IT" altLang="it-IT" sz="2000"/>
              <a:t>Pulsioni primarie [legate ai bisogni biologici del corpo] e Secondarie [nascono da esperienze passate e apprendimento, p.e. successo]</a:t>
            </a:r>
          </a:p>
        </p:txBody>
      </p:sp>
      <p:sp>
        <p:nvSpPr>
          <p:cNvPr id="2" name="Segnaposto piè di pagina 1"/>
          <p:cNvSpPr>
            <a:spLocks noGrp="1"/>
          </p:cNvSpPr>
          <p:nvPr>
            <p:ph type="ftr" sz="quarter" idx="11"/>
          </p:nvPr>
        </p:nvSpPr>
        <p:spPr>
          <a:xfrm>
            <a:off x="2771800" y="6356350"/>
            <a:ext cx="4176464" cy="365125"/>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50" name="AutoShape 6"/>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64551" name="Text Box 7"/>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64553" name="Line 9"/>
          <p:cNvSpPr>
            <a:spLocks noChangeShapeType="1"/>
          </p:cNvSpPr>
          <p:nvPr/>
        </p:nvSpPr>
        <p:spPr bwMode="auto">
          <a:xfrm>
            <a:off x="755650" y="1052513"/>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4554" name="Line 10"/>
          <p:cNvSpPr>
            <a:spLocks noChangeShapeType="1"/>
          </p:cNvSpPr>
          <p:nvPr/>
        </p:nvSpPr>
        <p:spPr bwMode="auto">
          <a:xfrm>
            <a:off x="755650" y="1125538"/>
            <a:ext cx="3455988"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4555" name="Line 11"/>
          <p:cNvSpPr>
            <a:spLocks noChangeShapeType="1"/>
          </p:cNvSpPr>
          <p:nvPr/>
        </p:nvSpPr>
        <p:spPr bwMode="auto">
          <a:xfrm>
            <a:off x="755650" y="908050"/>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4556" name="Line 12"/>
          <p:cNvSpPr>
            <a:spLocks noChangeShapeType="1"/>
          </p:cNvSpPr>
          <p:nvPr/>
        </p:nvSpPr>
        <p:spPr bwMode="auto">
          <a:xfrm>
            <a:off x="827088" y="908050"/>
            <a:ext cx="0" cy="433388"/>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4564" name="Text Box 20"/>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64568" name="Rectangle 24"/>
          <p:cNvSpPr>
            <a:spLocks noGrp="1" noChangeArrowheads="1"/>
          </p:cNvSpPr>
          <p:nvPr>
            <p:ph type="title"/>
          </p:nvPr>
        </p:nvSpPr>
        <p:spPr>
          <a:xfrm>
            <a:off x="755650" y="260350"/>
            <a:ext cx="7772400" cy="1143000"/>
          </a:xfrm>
          <a:noFill/>
          <a:ln/>
        </p:spPr>
        <p:txBody>
          <a:bodyPr>
            <a:normAutofit/>
          </a:bodyPr>
          <a:lstStyle/>
          <a:p>
            <a:pPr algn="l"/>
            <a:r>
              <a:rPr lang="it-IT" altLang="it-IT" sz="3600" dirty="0">
                <a:solidFill>
                  <a:schemeClr val="bg2"/>
                </a:solidFill>
              </a:rPr>
              <a:t>La teoria della riduzione delle pulsioni</a:t>
            </a:r>
          </a:p>
        </p:txBody>
      </p:sp>
      <p:sp>
        <p:nvSpPr>
          <p:cNvPr id="364566" name="Rectangle 22"/>
          <p:cNvSpPr>
            <a:spLocks noGrp="1" noChangeArrowheads="1"/>
          </p:cNvSpPr>
          <p:nvPr>
            <p:ph idx="1"/>
          </p:nvPr>
        </p:nvSpPr>
        <p:spPr>
          <a:xfrm>
            <a:off x="0" y="1844675"/>
            <a:ext cx="7918450" cy="4264025"/>
          </a:xfrm>
          <a:noFill/>
          <a:ln/>
        </p:spPr>
        <p:txBody>
          <a:bodyPr/>
          <a:lstStyle/>
          <a:p>
            <a:pPr marL="889000" lvl="1" indent="-439738">
              <a:lnSpc>
                <a:spcPct val="90000"/>
              </a:lnSpc>
            </a:pPr>
            <a:r>
              <a:rPr lang="it-IT" altLang="it-IT" sz="2400" dirty="0"/>
              <a:t>2 componenti della motivazione:</a:t>
            </a:r>
          </a:p>
          <a:p>
            <a:pPr marL="1293813" lvl="2" indent="-403225">
              <a:lnSpc>
                <a:spcPct val="90000"/>
              </a:lnSpc>
            </a:pPr>
            <a:r>
              <a:rPr lang="it-IT" altLang="it-IT" sz="2400" b="1" dirty="0"/>
              <a:t>Abitudine</a:t>
            </a:r>
            <a:r>
              <a:rPr lang="it-IT" altLang="it-IT" sz="2400" dirty="0"/>
              <a:t>: l’associazione ripetuta tra un dato stimolo e una certa riposta;</a:t>
            </a:r>
          </a:p>
          <a:p>
            <a:pPr marL="1293813" lvl="2" indent="-403225">
              <a:lnSpc>
                <a:spcPct val="90000"/>
              </a:lnSpc>
            </a:pPr>
            <a:r>
              <a:rPr lang="it-IT" altLang="it-IT" sz="2400" b="1" dirty="0"/>
              <a:t>Pulsione</a:t>
            </a:r>
            <a:r>
              <a:rPr lang="it-IT" altLang="it-IT" sz="2400" dirty="0"/>
              <a:t>: attivazione dell’organismo che mette in moto un comportamento per soddisfare un bisogno (condizione di carenza/necessità)</a:t>
            </a:r>
          </a:p>
          <a:p>
            <a:pPr marL="1293813" lvl="2" indent="-403225">
              <a:lnSpc>
                <a:spcPct val="90000"/>
              </a:lnSpc>
              <a:buFontTx/>
              <a:buNone/>
            </a:pPr>
            <a:endParaRPr lang="it-IT" altLang="it-IT" sz="2400" dirty="0"/>
          </a:p>
          <a:p>
            <a:pPr marL="447675" indent="-447675">
              <a:lnSpc>
                <a:spcPct val="90000"/>
              </a:lnSpc>
            </a:pPr>
            <a:r>
              <a:rPr lang="it-IT" altLang="it-IT" sz="2400" b="1" dirty="0">
                <a:solidFill>
                  <a:srgbClr val="990033"/>
                </a:solidFill>
              </a:rPr>
              <a:t>Teoria dell’incentivo</a:t>
            </a:r>
            <a:r>
              <a:rPr lang="it-IT" altLang="it-IT" sz="2400" i="1" dirty="0"/>
              <a:t>: </a:t>
            </a:r>
            <a:r>
              <a:rPr lang="it-IT" altLang="it-IT" sz="2400" dirty="0"/>
              <a:t>Effetti di fattori ambientali sulla motivazione</a:t>
            </a:r>
          </a:p>
          <a:p>
            <a:pPr marL="447675" indent="-447675">
              <a:lnSpc>
                <a:spcPct val="90000"/>
              </a:lnSpc>
              <a:buFontTx/>
              <a:buNone/>
            </a:pPr>
            <a:endParaRPr lang="it-IT" altLang="it-IT" sz="1000" dirty="0"/>
          </a:p>
          <a:p>
            <a:pPr marL="447675" indent="-447675">
              <a:lnSpc>
                <a:spcPct val="90000"/>
              </a:lnSpc>
            </a:pPr>
            <a:r>
              <a:rPr lang="it-IT" altLang="it-IT" sz="2400" dirty="0"/>
              <a:t>Commistione delle due teorie: </a:t>
            </a:r>
            <a:r>
              <a:rPr lang="it-IT" altLang="it-IT" sz="2400" b="1" dirty="0">
                <a:solidFill>
                  <a:srgbClr val="990033"/>
                </a:solidFill>
              </a:rPr>
              <a:t>Rinforzi primari</a:t>
            </a:r>
            <a:r>
              <a:rPr lang="it-IT" altLang="it-IT" sz="2400" dirty="0"/>
              <a:t> e </a:t>
            </a:r>
            <a:r>
              <a:rPr lang="it-IT" altLang="it-IT" sz="2400" b="1" dirty="0">
                <a:solidFill>
                  <a:srgbClr val="990033"/>
                </a:solidFill>
              </a:rPr>
              <a:t>secondari</a:t>
            </a:r>
          </a:p>
          <a:p>
            <a:pPr marL="447675" indent="-447675">
              <a:lnSpc>
                <a:spcPct val="90000"/>
              </a:lnSpc>
            </a:pPr>
            <a:endParaRPr lang="it-IT" altLang="it-IT" sz="2400" dirty="0"/>
          </a:p>
        </p:txBody>
      </p:sp>
      <p:sp>
        <p:nvSpPr>
          <p:cNvPr id="2" name="Segnaposto piè di pagina 1"/>
          <p:cNvSpPr>
            <a:spLocks noGrp="1"/>
          </p:cNvSpPr>
          <p:nvPr>
            <p:ph type="ftr" sz="quarter" idx="11"/>
          </p:nvPr>
        </p:nvSpPr>
        <p:spPr>
          <a:xfrm>
            <a:off x="2627784" y="6356350"/>
            <a:ext cx="4104456" cy="385018"/>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9" name="AutoShape 7"/>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66600" name="Text Box 8"/>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66602" name="Line 10"/>
          <p:cNvSpPr>
            <a:spLocks noChangeShapeType="1"/>
          </p:cNvSpPr>
          <p:nvPr/>
        </p:nvSpPr>
        <p:spPr bwMode="auto">
          <a:xfrm>
            <a:off x="755650" y="1052513"/>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6603" name="Line 11"/>
          <p:cNvSpPr>
            <a:spLocks noChangeShapeType="1"/>
          </p:cNvSpPr>
          <p:nvPr/>
        </p:nvSpPr>
        <p:spPr bwMode="auto">
          <a:xfrm>
            <a:off x="755650" y="1125538"/>
            <a:ext cx="3455988"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6604" name="Line 12"/>
          <p:cNvSpPr>
            <a:spLocks noChangeShapeType="1"/>
          </p:cNvSpPr>
          <p:nvPr/>
        </p:nvSpPr>
        <p:spPr bwMode="auto">
          <a:xfrm>
            <a:off x="755650" y="908050"/>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6605" name="Line 13"/>
          <p:cNvSpPr>
            <a:spLocks noChangeShapeType="1"/>
          </p:cNvSpPr>
          <p:nvPr/>
        </p:nvSpPr>
        <p:spPr bwMode="auto">
          <a:xfrm>
            <a:off x="827088" y="908050"/>
            <a:ext cx="0" cy="433388"/>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6614" name="Text Box 2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66617" name="Rectangle 25"/>
          <p:cNvSpPr>
            <a:spLocks noGrp="1" noChangeArrowheads="1"/>
          </p:cNvSpPr>
          <p:nvPr>
            <p:ph type="title"/>
          </p:nvPr>
        </p:nvSpPr>
        <p:spPr>
          <a:xfrm>
            <a:off x="827088" y="188913"/>
            <a:ext cx="7772400" cy="1143000"/>
          </a:xfrm>
          <a:noFill/>
          <a:ln/>
        </p:spPr>
        <p:txBody>
          <a:bodyPr>
            <a:normAutofit/>
          </a:bodyPr>
          <a:lstStyle/>
          <a:p>
            <a:pPr algn="l"/>
            <a:r>
              <a:rPr lang="it-IT" altLang="it-IT" sz="3600" dirty="0">
                <a:solidFill>
                  <a:schemeClr val="bg2"/>
                </a:solidFill>
              </a:rPr>
              <a:t>Le teorie</a:t>
            </a:r>
            <a:r>
              <a:rPr lang="it-IT" altLang="it-IT" sz="3600" i="1" dirty="0">
                <a:solidFill>
                  <a:schemeClr val="bg2"/>
                </a:solidFill>
              </a:rPr>
              <a:t> </a:t>
            </a:r>
            <a:r>
              <a:rPr lang="it-IT" altLang="it-IT" sz="3600" dirty="0">
                <a:solidFill>
                  <a:schemeClr val="bg2"/>
                </a:solidFill>
              </a:rPr>
              <a:t>dell’</a:t>
            </a:r>
            <a:r>
              <a:rPr lang="it-IT" altLang="it-IT" sz="3600" i="1" dirty="0" err="1">
                <a:solidFill>
                  <a:schemeClr val="bg2"/>
                </a:solidFill>
              </a:rPr>
              <a:t>arousal</a:t>
            </a:r>
            <a:endParaRPr lang="it-IT" altLang="it-IT" sz="3600" i="1" dirty="0">
              <a:solidFill>
                <a:schemeClr val="bg2"/>
              </a:solidFill>
            </a:endParaRPr>
          </a:p>
        </p:txBody>
      </p:sp>
      <p:sp>
        <p:nvSpPr>
          <p:cNvPr id="366618" name="Rectangle 26"/>
          <p:cNvSpPr>
            <a:spLocks noGrp="1" noChangeArrowheads="1"/>
          </p:cNvSpPr>
          <p:nvPr>
            <p:ph sz="half" idx="1"/>
          </p:nvPr>
        </p:nvSpPr>
        <p:spPr>
          <a:xfrm>
            <a:off x="179388" y="2276475"/>
            <a:ext cx="7966075" cy="4114800"/>
          </a:xfrm>
          <a:noFill/>
          <a:ln/>
        </p:spPr>
        <p:txBody>
          <a:bodyPr/>
          <a:lstStyle/>
          <a:p>
            <a:pPr marL="0" indent="0" algn="ctr">
              <a:buFontTx/>
              <a:buNone/>
            </a:pPr>
            <a:r>
              <a:rPr lang="it-IT" altLang="it-IT" sz="2000"/>
              <a:t>Le teorie della riduzione delle pulsioni non spiegano comportamenti finalizzati a incrementare livello di arousal (es.: sensation seeking, curiosità)</a:t>
            </a:r>
          </a:p>
          <a:p>
            <a:pPr marL="0" indent="0" algn="ctr">
              <a:buFontTx/>
              <a:buNone/>
            </a:pPr>
            <a:r>
              <a:rPr lang="it-IT" altLang="it-IT" sz="2000">
                <a:sym typeface="Wingdings" pitchFamily="2" charset="2"/>
              </a:rPr>
              <a:t></a:t>
            </a:r>
          </a:p>
          <a:p>
            <a:pPr marL="0" indent="0" algn="ctr">
              <a:buFontTx/>
              <a:buNone/>
            </a:pPr>
            <a:r>
              <a:rPr lang="it-IT" altLang="it-IT" sz="2400" b="1">
                <a:solidFill>
                  <a:srgbClr val="990033"/>
                </a:solidFill>
                <a:sym typeface="Wingdings" pitchFamily="2" charset="2"/>
              </a:rPr>
              <a:t>Teorie dell’Arousal</a:t>
            </a:r>
          </a:p>
          <a:p>
            <a:pPr marL="0" indent="0" algn="ctr">
              <a:buFontTx/>
              <a:buNone/>
            </a:pPr>
            <a:r>
              <a:rPr lang="it-IT" altLang="it-IT" sz="2400"/>
              <a:t>(Berlyne, 1967; Brehm e Self, 1989)</a:t>
            </a:r>
          </a:p>
          <a:p>
            <a:pPr marL="0" indent="0" algn="ctr">
              <a:buFontTx/>
              <a:buNone/>
            </a:pPr>
            <a:endParaRPr lang="it-IT" altLang="it-IT" sz="2400" b="1" i="1"/>
          </a:p>
          <a:p>
            <a:pPr marL="0" indent="0" algn="ctr">
              <a:buFontTx/>
              <a:buNone/>
            </a:pPr>
            <a:r>
              <a:rPr lang="it-IT" altLang="it-IT" sz="2000" i="1"/>
              <a:t>L’individuo cerca di mantenere un livello ottimale di stimolazione e qualora diventi troppo basso cerca di innalzarlo ricercando altri stimoli.</a:t>
            </a:r>
            <a:endParaRPr lang="it-IT" altLang="it-IT" sz="2000" b="1" i="1"/>
          </a:p>
        </p:txBody>
      </p:sp>
      <p:sp>
        <p:nvSpPr>
          <p:cNvPr id="2" name="Segnaposto piè di pagina 1"/>
          <p:cNvSpPr>
            <a:spLocks noGrp="1"/>
          </p:cNvSpPr>
          <p:nvPr>
            <p:ph type="ftr" sz="quarter" idx="11"/>
          </p:nvPr>
        </p:nvSpPr>
        <p:spPr>
          <a:xfrm>
            <a:off x="2483644" y="6356350"/>
            <a:ext cx="4464620" cy="365125"/>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7" name="AutoShape 7"/>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68648" name="Text Box 8"/>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68650" name="Line 10"/>
          <p:cNvSpPr>
            <a:spLocks noChangeShapeType="1"/>
          </p:cNvSpPr>
          <p:nvPr/>
        </p:nvSpPr>
        <p:spPr bwMode="auto">
          <a:xfrm>
            <a:off x="755650" y="1052513"/>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8651" name="Line 11"/>
          <p:cNvSpPr>
            <a:spLocks noChangeShapeType="1"/>
          </p:cNvSpPr>
          <p:nvPr/>
        </p:nvSpPr>
        <p:spPr bwMode="auto">
          <a:xfrm>
            <a:off x="755650" y="1125538"/>
            <a:ext cx="3455988"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8652" name="Line 12"/>
          <p:cNvSpPr>
            <a:spLocks noChangeShapeType="1"/>
          </p:cNvSpPr>
          <p:nvPr/>
        </p:nvSpPr>
        <p:spPr bwMode="auto">
          <a:xfrm>
            <a:off x="755650" y="908050"/>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8653" name="Line 13"/>
          <p:cNvSpPr>
            <a:spLocks noChangeShapeType="1"/>
          </p:cNvSpPr>
          <p:nvPr/>
        </p:nvSpPr>
        <p:spPr bwMode="auto">
          <a:xfrm>
            <a:off x="827088" y="908050"/>
            <a:ext cx="0" cy="433388"/>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68662" name="Text Box 2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68666" name="Rectangle 26"/>
          <p:cNvSpPr>
            <a:spLocks noChangeArrowheads="1"/>
          </p:cNvSpPr>
          <p:nvPr/>
        </p:nvSpPr>
        <p:spPr bwMode="auto">
          <a:xfrm>
            <a:off x="827088" y="333375"/>
            <a:ext cx="777240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marL="457200" eaLnBrk="0" fontAlgn="base" hangingPunct="0">
              <a:spcBef>
                <a:spcPct val="0"/>
              </a:spcBef>
              <a:spcAft>
                <a:spcPct val="0"/>
              </a:spcAft>
              <a:defRPr sz="2400">
                <a:solidFill>
                  <a:schemeClr val="tx1"/>
                </a:solidFill>
                <a:latin typeface="Times New Roman" pitchFamily="18" charset="0"/>
              </a:defRPr>
            </a:lvl6pPr>
            <a:lvl7pPr marL="914400" eaLnBrk="0" fontAlgn="base" hangingPunct="0">
              <a:spcBef>
                <a:spcPct val="0"/>
              </a:spcBef>
              <a:spcAft>
                <a:spcPct val="0"/>
              </a:spcAft>
              <a:defRPr sz="2400">
                <a:solidFill>
                  <a:schemeClr val="tx1"/>
                </a:solidFill>
                <a:latin typeface="Times New Roman" pitchFamily="18" charset="0"/>
              </a:defRPr>
            </a:lvl7pPr>
            <a:lvl8pPr marL="1371600" eaLnBrk="0" fontAlgn="base" hangingPunct="0">
              <a:spcBef>
                <a:spcPct val="0"/>
              </a:spcBef>
              <a:spcAft>
                <a:spcPct val="0"/>
              </a:spcAft>
              <a:defRPr sz="2400">
                <a:solidFill>
                  <a:schemeClr val="tx1"/>
                </a:solidFill>
                <a:latin typeface="Times New Roman" pitchFamily="18" charset="0"/>
              </a:defRPr>
            </a:lvl8pPr>
            <a:lvl9pPr marL="1828800" eaLnBrk="0" fontAlgn="base" hangingPunct="0">
              <a:spcBef>
                <a:spcPct val="0"/>
              </a:spcBef>
              <a:spcAft>
                <a:spcPct val="0"/>
              </a:spcAft>
              <a:defRPr sz="2400">
                <a:solidFill>
                  <a:schemeClr val="tx1"/>
                </a:solidFill>
                <a:latin typeface="Times New Roman" pitchFamily="18" charset="0"/>
              </a:defRPr>
            </a:lvl9pPr>
          </a:lstStyle>
          <a:p>
            <a:r>
              <a:rPr lang="it-IT" altLang="it-IT" sz="3600" dirty="0">
                <a:solidFill>
                  <a:schemeClr val="bg2"/>
                </a:solidFill>
                <a:effectLst>
                  <a:outerShdw blurRad="38100" dist="38100" dir="2700000" algn="tl">
                    <a:srgbClr val="000000">
                      <a:alpha val="43137"/>
                    </a:srgbClr>
                  </a:outerShdw>
                </a:effectLst>
                <a:latin typeface="+mj-lt"/>
              </a:rPr>
              <a:t>Le teorie</a:t>
            </a:r>
            <a:r>
              <a:rPr lang="it-IT" altLang="it-IT" sz="3600" i="1" dirty="0">
                <a:solidFill>
                  <a:schemeClr val="bg2"/>
                </a:solidFill>
                <a:effectLst>
                  <a:outerShdw blurRad="38100" dist="38100" dir="2700000" algn="tl">
                    <a:srgbClr val="000000">
                      <a:alpha val="43137"/>
                    </a:srgbClr>
                  </a:outerShdw>
                </a:effectLst>
                <a:latin typeface="+mj-lt"/>
              </a:rPr>
              <a:t> </a:t>
            </a:r>
            <a:r>
              <a:rPr lang="it-IT" altLang="it-IT" sz="3600" dirty="0">
                <a:solidFill>
                  <a:schemeClr val="bg2"/>
                </a:solidFill>
                <a:effectLst>
                  <a:outerShdw blurRad="38100" dist="38100" dir="2700000" algn="tl">
                    <a:srgbClr val="000000">
                      <a:alpha val="43137"/>
                    </a:srgbClr>
                  </a:outerShdw>
                </a:effectLst>
                <a:latin typeface="+mj-lt"/>
              </a:rPr>
              <a:t>dell’</a:t>
            </a:r>
            <a:r>
              <a:rPr lang="it-IT" altLang="it-IT" sz="3600" i="1" dirty="0" err="1">
                <a:solidFill>
                  <a:schemeClr val="bg2"/>
                </a:solidFill>
                <a:effectLst>
                  <a:outerShdw blurRad="38100" dist="38100" dir="2700000" algn="tl">
                    <a:srgbClr val="000000">
                      <a:alpha val="43137"/>
                    </a:srgbClr>
                  </a:outerShdw>
                </a:effectLst>
                <a:latin typeface="+mj-lt"/>
              </a:rPr>
              <a:t>arousal</a:t>
            </a:r>
            <a:endParaRPr lang="it-IT" altLang="it-IT" sz="3600" i="1" dirty="0">
              <a:solidFill>
                <a:schemeClr val="bg2"/>
              </a:solidFill>
              <a:effectLst>
                <a:outerShdw blurRad="38100" dist="38100" dir="2700000" algn="tl">
                  <a:srgbClr val="000000">
                    <a:alpha val="43137"/>
                  </a:srgbClr>
                </a:outerShdw>
              </a:effectLst>
              <a:latin typeface="+mj-lt"/>
            </a:endParaRPr>
          </a:p>
        </p:txBody>
      </p:sp>
      <p:sp>
        <p:nvSpPr>
          <p:cNvPr id="368667" name="Rectangle 27"/>
          <p:cNvSpPr>
            <a:spLocks noChangeArrowheads="1"/>
          </p:cNvSpPr>
          <p:nvPr/>
        </p:nvSpPr>
        <p:spPr bwMode="auto">
          <a:xfrm>
            <a:off x="5867400" y="2276475"/>
            <a:ext cx="3132138"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476250">
              <a:defRPr sz="2400">
                <a:solidFill>
                  <a:schemeClr val="tx1"/>
                </a:solidFill>
                <a:latin typeface="Times New Roman" pitchFamily="18" charset="0"/>
              </a:defRPr>
            </a:lvl1pPr>
            <a:lvl2pPr marL="666750">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Clr>
                <a:schemeClr val="accent1"/>
              </a:buClr>
              <a:buSzPct val="70000"/>
              <a:buFont typeface="Wingdings" pitchFamily="2" charset="2"/>
              <a:buNone/>
            </a:pPr>
            <a:r>
              <a:rPr lang="it-IT" altLang="it-IT">
                <a:latin typeface="Arial" pitchFamily="34" charset="0"/>
              </a:rPr>
              <a:t>La </a:t>
            </a:r>
            <a:r>
              <a:rPr lang="it-IT" altLang="it-IT" i="1">
                <a:latin typeface="Arial" pitchFamily="34" charset="0"/>
              </a:rPr>
              <a:t>ricerca di sensazioni </a:t>
            </a:r>
            <a:r>
              <a:rPr lang="it-IT" altLang="it-IT">
                <a:latin typeface="Arial" pitchFamily="34" charset="0"/>
              </a:rPr>
              <a:t>consiste nel bisogno, che varia da individuo a </a:t>
            </a:r>
            <a:r>
              <a:rPr lang="it-IT" altLang="it-IT" b="1">
                <a:latin typeface="Arial" pitchFamily="34" charset="0"/>
              </a:rPr>
              <a:t>individuo, di stimolazioni</a:t>
            </a:r>
            <a:r>
              <a:rPr lang="it-IT" altLang="it-IT">
                <a:latin typeface="Arial" pitchFamily="34" charset="0"/>
              </a:rPr>
              <a:t> nuove, varie e complesse, unito alla disponibilità a correre </a:t>
            </a:r>
            <a:r>
              <a:rPr lang="it-IT" altLang="it-IT" b="1">
                <a:latin typeface="Arial" pitchFamily="34" charset="0"/>
              </a:rPr>
              <a:t>rischi</a:t>
            </a:r>
            <a:r>
              <a:rPr lang="it-IT" altLang="it-IT">
                <a:latin typeface="Arial" pitchFamily="34" charset="0"/>
              </a:rPr>
              <a:t> fisici e sociali per provarle.</a:t>
            </a:r>
          </a:p>
        </p:txBody>
      </p:sp>
      <p:pic>
        <p:nvPicPr>
          <p:cNvPr id="368669"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1341438"/>
            <a:ext cx="3319462"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egnaposto piè di pagina 1"/>
          <p:cNvSpPr>
            <a:spLocks noGrp="1"/>
          </p:cNvSpPr>
          <p:nvPr>
            <p:ph type="ftr" sz="quarter" idx="11"/>
          </p:nvPr>
        </p:nvSpPr>
        <p:spPr>
          <a:xfrm>
            <a:off x="1979613" y="6383105"/>
            <a:ext cx="4184104" cy="365125"/>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4" name="AutoShape 6"/>
          <p:cNvSpPr>
            <a:spLocks noChangeArrowheads="1"/>
          </p:cNvSpPr>
          <p:nvPr/>
        </p:nvSpPr>
        <p:spPr bwMode="auto">
          <a:xfrm rot="5400000">
            <a:off x="-40481" y="40481"/>
            <a:ext cx="981075" cy="900113"/>
          </a:xfrm>
          <a:prstGeom prst="rtTriangle">
            <a:avLst/>
          </a:prstGeom>
          <a:solidFill>
            <a:schemeClr val="tx2">
              <a:alpha val="50000"/>
            </a:schemeClr>
          </a:solidFill>
          <a:ln w="15875" cap="rnd">
            <a:solidFill>
              <a:schemeClr val="tx1"/>
            </a:solidFill>
            <a:prstDash val="sysDot"/>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370695" name="Text Box 7"/>
          <p:cNvSpPr txBox="1">
            <a:spLocks noChangeArrowheads="1"/>
          </p:cNvSpPr>
          <p:nvPr/>
        </p:nvSpPr>
        <p:spPr bwMode="auto">
          <a:xfrm>
            <a:off x="0" y="0"/>
            <a:ext cx="79216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sz="800" b="1">
                <a:solidFill>
                  <a:schemeClr val="accent2"/>
                </a:solidFill>
              </a:rPr>
              <a:t>Capitolo</a:t>
            </a:r>
            <a:r>
              <a:rPr lang="it-IT" altLang="it-IT" sz="800"/>
              <a:t> </a:t>
            </a:r>
            <a:endParaRPr lang="en-US" altLang="it-IT" sz="800"/>
          </a:p>
        </p:txBody>
      </p:sp>
      <p:sp>
        <p:nvSpPr>
          <p:cNvPr id="370697" name="Line 9"/>
          <p:cNvSpPr>
            <a:spLocks noChangeShapeType="1"/>
          </p:cNvSpPr>
          <p:nvPr/>
        </p:nvSpPr>
        <p:spPr bwMode="auto">
          <a:xfrm>
            <a:off x="755650" y="1052513"/>
            <a:ext cx="244792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0698" name="Line 10"/>
          <p:cNvSpPr>
            <a:spLocks noChangeShapeType="1"/>
          </p:cNvSpPr>
          <p:nvPr/>
        </p:nvSpPr>
        <p:spPr bwMode="auto">
          <a:xfrm>
            <a:off x="755650" y="1125538"/>
            <a:ext cx="3455988"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0699" name="Line 11"/>
          <p:cNvSpPr>
            <a:spLocks noChangeShapeType="1"/>
          </p:cNvSpPr>
          <p:nvPr/>
        </p:nvSpPr>
        <p:spPr bwMode="auto">
          <a:xfrm>
            <a:off x="755650" y="908050"/>
            <a:ext cx="0" cy="288925"/>
          </a:xfrm>
          <a:prstGeom prst="line">
            <a:avLst/>
          </a:prstGeom>
          <a:noFill/>
          <a:ln w="25400">
            <a:solidFill>
              <a:srgbClr val="808000">
                <a:alpha val="50000"/>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0700" name="Line 12"/>
          <p:cNvSpPr>
            <a:spLocks noChangeShapeType="1"/>
          </p:cNvSpPr>
          <p:nvPr/>
        </p:nvSpPr>
        <p:spPr bwMode="auto">
          <a:xfrm>
            <a:off x="827088" y="908050"/>
            <a:ext cx="0" cy="433388"/>
          </a:xfrm>
          <a:prstGeom prst="line">
            <a:avLst/>
          </a:prstGeom>
          <a:noFill/>
          <a:ln w="254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370710" name="Text Box 22"/>
          <p:cNvSpPr txBox="1">
            <a:spLocks noChangeArrowheads="1"/>
          </p:cNvSpPr>
          <p:nvPr/>
        </p:nvSpPr>
        <p:spPr bwMode="auto">
          <a:xfrm>
            <a:off x="0" y="26035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it-IT" altLang="it-IT" b="1">
                <a:solidFill>
                  <a:schemeClr val="accent2"/>
                </a:solidFill>
              </a:rPr>
              <a:t>10</a:t>
            </a:r>
            <a:endParaRPr lang="en-US" altLang="it-IT" b="1">
              <a:solidFill>
                <a:schemeClr val="accent2"/>
              </a:solidFill>
            </a:endParaRPr>
          </a:p>
        </p:txBody>
      </p:sp>
      <p:sp>
        <p:nvSpPr>
          <p:cNvPr id="370713" name="Rectangle 25"/>
          <p:cNvSpPr>
            <a:spLocks noChangeArrowheads="1"/>
          </p:cNvSpPr>
          <p:nvPr/>
        </p:nvSpPr>
        <p:spPr bwMode="auto">
          <a:xfrm>
            <a:off x="827088" y="188913"/>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marL="457200" eaLnBrk="0" fontAlgn="base" hangingPunct="0">
              <a:spcBef>
                <a:spcPct val="0"/>
              </a:spcBef>
              <a:spcAft>
                <a:spcPct val="0"/>
              </a:spcAft>
              <a:defRPr sz="2400">
                <a:solidFill>
                  <a:schemeClr val="tx1"/>
                </a:solidFill>
                <a:latin typeface="Times New Roman" pitchFamily="18" charset="0"/>
              </a:defRPr>
            </a:lvl6pPr>
            <a:lvl7pPr marL="914400" eaLnBrk="0" fontAlgn="base" hangingPunct="0">
              <a:spcBef>
                <a:spcPct val="0"/>
              </a:spcBef>
              <a:spcAft>
                <a:spcPct val="0"/>
              </a:spcAft>
              <a:defRPr sz="2400">
                <a:solidFill>
                  <a:schemeClr val="tx1"/>
                </a:solidFill>
                <a:latin typeface="Times New Roman" pitchFamily="18" charset="0"/>
              </a:defRPr>
            </a:lvl7pPr>
            <a:lvl8pPr marL="1371600" eaLnBrk="0" fontAlgn="base" hangingPunct="0">
              <a:spcBef>
                <a:spcPct val="0"/>
              </a:spcBef>
              <a:spcAft>
                <a:spcPct val="0"/>
              </a:spcAft>
              <a:defRPr sz="2400">
                <a:solidFill>
                  <a:schemeClr val="tx1"/>
                </a:solidFill>
                <a:latin typeface="Times New Roman" pitchFamily="18" charset="0"/>
              </a:defRPr>
            </a:lvl8pPr>
            <a:lvl9pPr marL="1828800" eaLnBrk="0" fontAlgn="base" hangingPunct="0">
              <a:spcBef>
                <a:spcPct val="0"/>
              </a:spcBef>
              <a:spcAft>
                <a:spcPct val="0"/>
              </a:spcAft>
              <a:defRPr sz="2400">
                <a:solidFill>
                  <a:schemeClr val="tx1"/>
                </a:solidFill>
                <a:latin typeface="Times New Roman" pitchFamily="18" charset="0"/>
              </a:defRPr>
            </a:lvl9pPr>
          </a:lstStyle>
          <a:p>
            <a:r>
              <a:rPr lang="it-IT" altLang="it-IT" sz="3600" dirty="0">
                <a:solidFill>
                  <a:schemeClr val="bg2"/>
                </a:solidFill>
                <a:effectLst>
                  <a:outerShdw blurRad="38100" dist="38100" dir="2700000" algn="tl">
                    <a:srgbClr val="000000">
                      <a:alpha val="43137"/>
                    </a:srgbClr>
                  </a:outerShdw>
                </a:effectLst>
                <a:latin typeface="+mj-lt"/>
              </a:rPr>
              <a:t>Le teorie</a:t>
            </a:r>
            <a:r>
              <a:rPr lang="it-IT" altLang="it-IT" sz="3600" i="1" dirty="0">
                <a:solidFill>
                  <a:schemeClr val="bg2"/>
                </a:solidFill>
                <a:effectLst>
                  <a:outerShdw blurRad="38100" dist="38100" dir="2700000" algn="tl">
                    <a:srgbClr val="000000">
                      <a:alpha val="43137"/>
                    </a:srgbClr>
                  </a:outerShdw>
                </a:effectLst>
                <a:latin typeface="+mj-lt"/>
              </a:rPr>
              <a:t> </a:t>
            </a:r>
            <a:r>
              <a:rPr lang="it-IT" altLang="it-IT" sz="3600" dirty="0">
                <a:solidFill>
                  <a:schemeClr val="bg2"/>
                </a:solidFill>
                <a:effectLst>
                  <a:outerShdw blurRad="38100" dist="38100" dir="2700000" algn="tl">
                    <a:srgbClr val="000000">
                      <a:alpha val="43137"/>
                    </a:srgbClr>
                  </a:outerShdw>
                </a:effectLst>
                <a:latin typeface="+mj-lt"/>
              </a:rPr>
              <a:t>dell’</a:t>
            </a:r>
            <a:r>
              <a:rPr lang="it-IT" altLang="it-IT" sz="3600" i="1" dirty="0" err="1">
                <a:solidFill>
                  <a:schemeClr val="bg2"/>
                </a:solidFill>
                <a:effectLst>
                  <a:outerShdw blurRad="38100" dist="38100" dir="2700000" algn="tl">
                    <a:srgbClr val="000000">
                      <a:alpha val="43137"/>
                    </a:srgbClr>
                  </a:outerShdw>
                </a:effectLst>
                <a:latin typeface="+mj-lt"/>
              </a:rPr>
              <a:t>arousal</a:t>
            </a:r>
            <a:endParaRPr lang="it-IT" altLang="it-IT" sz="3600" i="1" dirty="0">
              <a:solidFill>
                <a:schemeClr val="bg2"/>
              </a:solidFill>
              <a:effectLst>
                <a:outerShdw blurRad="38100" dist="38100" dir="2700000" algn="tl">
                  <a:srgbClr val="000000">
                    <a:alpha val="43137"/>
                  </a:srgbClr>
                </a:outerShdw>
              </a:effectLst>
              <a:latin typeface="+mj-lt"/>
            </a:endParaRPr>
          </a:p>
        </p:txBody>
      </p:sp>
      <p:sp>
        <p:nvSpPr>
          <p:cNvPr id="370715" name="Rectangle 27"/>
          <p:cNvSpPr>
            <a:spLocks noChangeArrowheads="1"/>
          </p:cNvSpPr>
          <p:nvPr/>
        </p:nvSpPr>
        <p:spPr bwMode="auto">
          <a:xfrm>
            <a:off x="0" y="1773238"/>
            <a:ext cx="7924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eaLnBrk="1" hangingPunct="1">
              <a:spcBef>
                <a:spcPct val="20000"/>
              </a:spcBef>
              <a:buClr>
                <a:schemeClr val="hlink"/>
              </a:buClr>
              <a:buSzPct val="65000"/>
              <a:buFont typeface="Wingdings" pitchFamily="2" charset="2"/>
              <a:buNone/>
            </a:pPr>
            <a:r>
              <a:rPr lang="it-IT" altLang="it-IT" b="1">
                <a:latin typeface="Arial" pitchFamily="34" charset="0"/>
              </a:rPr>
              <a:t>Rischio</a:t>
            </a:r>
            <a:r>
              <a:rPr lang="it-IT" altLang="it-IT">
                <a:latin typeface="Arial" pitchFamily="34" charset="0"/>
              </a:rPr>
              <a:t>: possibilità di un esito negativo e di una perdita ad esso associata</a:t>
            </a:r>
          </a:p>
        </p:txBody>
      </p:sp>
      <p:sp>
        <p:nvSpPr>
          <p:cNvPr id="370716" name="Rectangle 28"/>
          <p:cNvSpPr>
            <a:spLocks noGrp="1" noChangeArrowheads="1"/>
          </p:cNvSpPr>
          <p:nvPr>
            <p:ph idx="1"/>
          </p:nvPr>
        </p:nvSpPr>
        <p:spPr>
          <a:xfrm>
            <a:off x="788629" y="2738417"/>
            <a:ext cx="7543800" cy="4114800"/>
          </a:xfrm>
          <a:noFill/>
          <a:ln/>
        </p:spPr>
        <p:txBody>
          <a:bodyPr>
            <a:normAutofit/>
          </a:bodyPr>
          <a:lstStyle/>
          <a:p>
            <a:pPr marL="447675" indent="-447675" defTabSz="190500"/>
            <a:r>
              <a:rPr lang="it-IT" altLang="it-IT" sz="2400" i="1" dirty="0">
                <a:solidFill>
                  <a:srgbClr val="990033"/>
                </a:solidFill>
              </a:rPr>
              <a:t>Modello dell’investimento razionale</a:t>
            </a:r>
            <a:r>
              <a:rPr lang="it-IT" altLang="it-IT" dirty="0"/>
              <a:t>: le persone intraprendono attività rischiose in vista dei possibili forti guadagni qualora l’azione abbia invece esito positivo</a:t>
            </a:r>
          </a:p>
          <a:p>
            <a:pPr marL="889000" lvl="1" indent="-439738" defTabSz="190500"/>
            <a:r>
              <a:rPr lang="it-IT" altLang="it-IT" dirty="0"/>
              <a:t>Il rischio, è valutato come piacevole solo finché il soggetto ha la sensazione di avere il controllo sugli eventi (</a:t>
            </a:r>
            <a:r>
              <a:rPr lang="it-IT" altLang="it-IT" dirty="0" err="1"/>
              <a:t>Kogan</a:t>
            </a:r>
            <a:r>
              <a:rPr lang="it-IT" altLang="it-IT" dirty="0"/>
              <a:t> e </a:t>
            </a:r>
            <a:r>
              <a:rPr lang="it-IT" altLang="it-IT" dirty="0" err="1"/>
              <a:t>Wallach</a:t>
            </a:r>
            <a:r>
              <a:rPr lang="it-IT" altLang="it-IT" dirty="0"/>
              <a:t>, 1967),</a:t>
            </a:r>
          </a:p>
          <a:p>
            <a:pPr marL="889000" lvl="1" indent="-439738" defTabSz="190500"/>
            <a:r>
              <a:rPr lang="it-IT" altLang="it-IT" dirty="0"/>
              <a:t>Componente </a:t>
            </a:r>
            <a:r>
              <a:rPr lang="it-IT" altLang="it-IT" i="1" dirty="0"/>
              <a:t>vestibolare del rischio</a:t>
            </a:r>
            <a:r>
              <a:rPr lang="it-IT" altLang="it-IT" dirty="0"/>
              <a:t>: piacere provato sperimentando particolari stati di movimento – caduta, velocità, rotazioni, accelerazioni ecc. (</a:t>
            </a:r>
            <a:r>
              <a:rPr lang="it-IT" altLang="it-IT" dirty="0" err="1"/>
              <a:t>Caillois</a:t>
            </a:r>
            <a:r>
              <a:rPr lang="it-IT" altLang="it-IT" dirty="0"/>
              <a:t>, 1958; </a:t>
            </a:r>
            <a:r>
              <a:rPr lang="it-IT" altLang="it-IT" dirty="0" err="1"/>
              <a:t>Kiphard</a:t>
            </a:r>
            <a:r>
              <a:rPr lang="it-IT" altLang="it-IT" dirty="0"/>
              <a:t>, 1999).</a:t>
            </a:r>
          </a:p>
        </p:txBody>
      </p:sp>
      <p:sp>
        <p:nvSpPr>
          <p:cNvPr id="370717" name="Rectangle 29"/>
          <p:cNvSpPr>
            <a:spLocks noChangeArrowheads="1"/>
          </p:cNvSpPr>
          <p:nvPr/>
        </p:nvSpPr>
        <p:spPr bwMode="auto">
          <a:xfrm>
            <a:off x="755650" y="333375"/>
            <a:ext cx="7158038" cy="141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ctr">
              <a:defRPr sz="2400" b="1">
                <a:solidFill>
                  <a:schemeClr val="tx2"/>
                </a:solidFill>
                <a:latin typeface="Arial" pitchFamily="34" charset="0"/>
              </a:defRPr>
            </a:lvl1pPr>
            <a:lvl2pPr algn="ctr">
              <a:defRPr sz="2400" b="1">
                <a:solidFill>
                  <a:schemeClr val="tx2"/>
                </a:solidFill>
                <a:latin typeface="Arial" pitchFamily="34" charset="0"/>
              </a:defRPr>
            </a:lvl2pPr>
            <a:lvl3pPr algn="ctr">
              <a:defRPr sz="2400" b="1">
                <a:solidFill>
                  <a:schemeClr val="tx2"/>
                </a:solidFill>
                <a:latin typeface="Arial" pitchFamily="34" charset="0"/>
              </a:defRPr>
            </a:lvl3pPr>
            <a:lvl4pPr algn="ctr">
              <a:defRPr sz="2400" b="1">
                <a:solidFill>
                  <a:schemeClr val="tx2"/>
                </a:solidFill>
                <a:latin typeface="Arial" pitchFamily="34" charset="0"/>
              </a:defRPr>
            </a:lvl4pPr>
            <a:lvl5pPr algn="ctr">
              <a:defRPr sz="2400" b="1">
                <a:solidFill>
                  <a:schemeClr val="tx2"/>
                </a:solidFill>
                <a:latin typeface="Arial" pitchFamily="34" charset="0"/>
              </a:defRPr>
            </a:lvl5pPr>
            <a:lvl6pPr marL="457200" algn="ctr" eaLnBrk="0" fontAlgn="base" hangingPunct="0">
              <a:spcBef>
                <a:spcPct val="0"/>
              </a:spcBef>
              <a:spcAft>
                <a:spcPct val="0"/>
              </a:spcAft>
              <a:defRPr sz="2400" b="1">
                <a:solidFill>
                  <a:schemeClr val="tx2"/>
                </a:solidFill>
                <a:latin typeface="Arial" pitchFamily="34" charset="0"/>
              </a:defRPr>
            </a:lvl6pPr>
            <a:lvl7pPr marL="914400" algn="ctr" eaLnBrk="0" fontAlgn="base" hangingPunct="0">
              <a:spcBef>
                <a:spcPct val="0"/>
              </a:spcBef>
              <a:spcAft>
                <a:spcPct val="0"/>
              </a:spcAft>
              <a:defRPr sz="2400" b="1">
                <a:solidFill>
                  <a:schemeClr val="tx2"/>
                </a:solidFill>
                <a:latin typeface="Arial" pitchFamily="34" charset="0"/>
              </a:defRPr>
            </a:lvl7pPr>
            <a:lvl8pPr marL="1371600" algn="ctr" eaLnBrk="0" fontAlgn="base" hangingPunct="0">
              <a:spcBef>
                <a:spcPct val="0"/>
              </a:spcBef>
              <a:spcAft>
                <a:spcPct val="0"/>
              </a:spcAft>
              <a:defRPr sz="2400" b="1">
                <a:solidFill>
                  <a:schemeClr val="tx2"/>
                </a:solidFill>
                <a:latin typeface="Arial" pitchFamily="34" charset="0"/>
              </a:defRPr>
            </a:lvl8pPr>
            <a:lvl9pPr marL="1828800" algn="ctr" eaLnBrk="0" fontAlgn="base" hangingPunct="0">
              <a:spcBef>
                <a:spcPct val="0"/>
              </a:spcBef>
              <a:spcAft>
                <a:spcPct val="0"/>
              </a:spcAft>
              <a:defRPr sz="2400" b="1">
                <a:solidFill>
                  <a:schemeClr val="tx2"/>
                </a:solidFill>
                <a:latin typeface="Arial" pitchFamily="34" charset="0"/>
              </a:defRPr>
            </a:lvl9pPr>
          </a:lstStyle>
          <a:p>
            <a:pPr algn="l"/>
            <a:endParaRPr lang="it-IT" altLang="it-IT" sz="1400" i="1">
              <a:solidFill>
                <a:srgbClr val="990033"/>
              </a:solidFill>
            </a:endParaRPr>
          </a:p>
        </p:txBody>
      </p:sp>
      <p:sp>
        <p:nvSpPr>
          <p:cNvPr id="2" name="Segnaposto piè di pagina 1"/>
          <p:cNvSpPr>
            <a:spLocks noGrp="1"/>
          </p:cNvSpPr>
          <p:nvPr>
            <p:ph type="ftr" sz="quarter" idx="11"/>
          </p:nvPr>
        </p:nvSpPr>
        <p:spPr>
          <a:xfrm>
            <a:off x="2693194" y="6481216"/>
            <a:ext cx="4040188" cy="365125"/>
          </a:xfrm>
        </p:spPr>
        <p:txBody>
          <a:bodyPr/>
          <a:lstStyle/>
          <a:p>
            <a:r>
              <a:rPr lang="it-IT" smtClean="0"/>
              <a:t>Progetto Giovani - Alessandria Martedì 31 ottobre 2017</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TM01790490[[fn=Decatur]]</Template>
  <TotalTime>270</TotalTime>
  <Words>4682</Words>
  <Application>Microsoft Office PowerPoint</Application>
  <PresentationFormat>Presentazione su schermo (4:3)</PresentationFormat>
  <Paragraphs>283</Paragraphs>
  <Slides>21</Slides>
  <Notes>20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Decatur</vt:lpstr>
      <vt:lpstr>La Motivazione</vt:lpstr>
      <vt:lpstr>Gli Istinti</vt:lpstr>
      <vt:lpstr>Gli Istinti</vt:lpstr>
      <vt:lpstr>Gli Istinti</vt:lpstr>
      <vt:lpstr>Presentazione standard di PowerPoint</vt:lpstr>
      <vt:lpstr>La teoria della riduzione delle pulsioni</vt:lpstr>
      <vt:lpstr>Le teorie dell’arousal</vt:lpstr>
      <vt:lpstr>Presentazione standard di PowerPoint</vt:lpstr>
      <vt:lpstr>Presentazione standard di PowerPoint</vt:lpstr>
      <vt:lpstr>Presentazione standard di PowerPoint</vt:lpstr>
      <vt:lpstr>Le teorie socio-cognitive: la motivazione alla riuscita</vt:lpstr>
      <vt:lpstr>Le teorie socio-cognitive: la motivazione alla riuscita</vt:lpstr>
      <vt:lpstr>Le teorie socio-cognitive: la motivazione alla riuscita</vt:lpstr>
      <vt:lpstr>Le teorie socio-cognitive: la motivazione alla riuscita</vt:lpstr>
      <vt:lpstr>Le teorie socio-cognitive: la motivazione alla riuscita</vt:lpstr>
      <vt:lpstr>Fame e Alimentazione</vt:lpstr>
      <vt:lpstr>Fame e Alimentazione</vt:lpstr>
      <vt:lpstr>Fame e Alimentazione</vt:lpstr>
      <vt:lpstr>I bisogni di successo e potere</vt:lpstr>
      <vt:lpstr>I bisogni di successo e potere</vt:lpstr>
      <vt:lpstr>I bisogni di successo e potere</vt:lpstr>
    </vt:vector>
  </TitlesOfParts>
  <Company>DISFOR-Dip.Scienze della Formazione Genova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Amoretti</dc:creator>
  <cp:lastModifiedBy>Amoretti</cp:lastModifiedBy>
  <cp:revision>6</cp:revision>
  <cp:lastPrinted>2016-11-04T07:22:14Z</cp:lastPrinted>
  <dcterms:created xsi:type="dcterms:W3CDTF">2015-11-12T22:23:47Z</dcterms:created>
  <dcterms:modified xsi:type="dcterms:W3CDTF">2017-10-29T11:44:52Z</dcterms:modified>
</cp:coreProperties>
</file>